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228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457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685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9144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11430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1371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1600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1828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45714"/>
          <c:y val="0.0924855"/>
          <c:w val="0.849286"/>
          <c:h val="0.769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General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0" dist="82550" dir="2700000">
                        <a:srgbClr val="000000">
                          <a:alpha val="33333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33.000000</c:v>
                </c:pt>
                <c:pt idx="1">
                  <c:v>46.000000</c:v>
                </c:pt>
                <c:pt idx="2">
                  <c:v>18.000000</c:v>
                </c:pt>
                <c:pt idx="3">
                  <c:v>3.000000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8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72207"/>
          <c:y val="0.0927887"/>
          <c:w val="0.822793"/>
          <c:h val="0.769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General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0" dist="82550" dir="2700000">
                        <a:srgbClr val="000000">
                          <a:alpha val="33333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0.000000</c:v>
                </c:pt>
                <c:pt idx="1">
                  <c:v>71.000000</c:v>
                </c:pt>
                <c:pt idx="2">
                  <c:v>29.000000</c:v>
                </c:pt>
                <c:pt idx="3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8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12700" y="12700"/>
            <a:ext cx="12979400" cy="181610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12954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>
                <a:uFill>
                  <a:solidFill>
                    <a:srgbClr val="000000"/>
                  </a:solidFill>
                </a:uFill>
              </a:defRPr>
            </a:pPr>
          </a:p>
        </p:txBody>
      </p:sp>
      <p:pic>
        <p:nvPicPr>
          <p:cNvPr id="12" name="mit-greywhite-large3.gif" descr="mit-greywhite-large3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1200" y="393700"/>
            <a:ext cx="195580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/>
          <p:nvPr>
            <p:ph type="title"/>
          </p:nvPr>
        </p:nvSpPr>
        <p:spPr>
          <a:xfrm>
            <a:off x="279400" y="181843"/>
            <a:ext cx="10464800" cy="1477814"/>
          </a:xfrm>
          <a:prstGeom prst="rect">
            <a:avLst/>
          </a:prstGeom>
        </p:spPr>
        <p:txBody>
          <a:bodyPr anchor="ctr"/>
          <a:lstStyle>
            <a:lvl1pPr>
              <a:defRPr sz="61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/>
          <p:nvPr>
            <p:ph type="body" idx="1"/>
          </p:nvPr>
        </p:nvSpPr>
        <p:spPr>
          <a:xfrm>
            <a:off x="952500" y="1156394"/>
            <a:ext cx="11099800" cy="8245873"/>
          </a:xfrm>
          <a:prstGeom prst="rect">
            <a:avLst/>
          </a:prstGeom>
        </p:spPr>
        <p:txBody>
          <a:bodyPr anchor="t"/>
          <a:lstStyle>
            <a:lvl1pPr marL="400050" indent="-400050"/>
            <a:lvl2pPr marL="938388" indent="-493888"/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Title Text"/>
          <p:cNvSpPr/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 p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 plo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age"/>
          <p:cNvSpPr/>
          <p:nvPr>
            <p:ph type="pic" idx="13"/>
          </p:nvPr>
        </p:nvSpPr>
        <p:spPr>
          <a:xfrm>
            <a:off x="831718" y="895349"/>
            <a:ext cx="11341364" cy="83851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5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" name="Title Text"/>
          <p:cNvSpPr/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Image"/>
          <p:cNvSpPr/>
          <p:nvPr>
            <p:ph type="pic" sz="half" idx="14"/>
          </p:nvPr>
        </p:nvSpPr>
        <p:spPr>
          <a:xfrm>
            <a:off x="67183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Title Text"/>
          <p:cNvSpPr/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13"/>
          </p:nvPr>
        </p:nvSpPr>
        <p:spPr>
          <a:xfrm>
            <a:off x="831718" y="8953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Image"/>
          <p:cNvSpPr/>
          <p:nvPr>
            <p:ph type="pic" sz="half" idx="14"/>
          </p:nvPr>
        </p:nvSpPr>
        <p:spPr>
          <a:xfrm>
            <a:off x="831718" y="50990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7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Title Text"/>
          <p:cNvSpPr/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/>
          <p:nvPr>
            <p:ph type="title"/>
          </p:nvPr>
        </p:nvSpPr>
        <p:spPr>
          <a:xfrm>
            <a:off x="952500" y="0"/>
            <a:ext cx="11099801" cy="711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889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33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778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22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667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111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556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000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3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13.png"/><Relationship Id="rId5" Type="http://schemas.openxmlformats.org/officeDocument/2006/relationships/image" Target="../media/image6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6.tif"/><Relationship Id="rId4" Type="http://schemas.openxmlformats.org/officeDocument/2006/relationships/image" Target="../media/image5.tif"/><Relationship Id="rId5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6.tif"/><Relationship Id="rId4" Type="http://schemas.openxmlformats.org/officeDocument/2006/relationships/image" Target="../media/image5.tif"/><Relationship Id="rId5" Type="http://schemas.openxmlformats.org/officeDocument/2006/relationships/image" Target="../media/image13.png"/><Relationship Id="rId6" Type="http://schemas.openxmlformats.org/officeDocument/2006/relationships/image" Target="../media/image7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Relationship Id="rId3" Type="http://schemas.openxmlformats.org/officeDocument/2006/relationships/image" Target="../media/image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"/><Relationship Id="rId3" Type="http://schemas.openxmlformats.org/officeDocument/2006/relationships/chart" Target="../charts/chart1.xml"/><Relationship Id="rId4" Type="http://schemas.openxmlformats.org/officeDocument/2006/relationships/image" Target="../media/image1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chart" Target="../charts/chart2.xml"/><Relationship Id="rId4" Type="http://schemas.openxmlformats.org/officeDocument/2006/relationships/image" Target="../media/image2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3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tanford.edu/~ngoodman/papers/churchUAI08_rev2.pdf" TargetMode="External"/><Relationship Id="rId3" Type="http://schemas.openxmlformats.org/officeDocument/2006/relationships/hyperlink" Target="http://web.mit.edu/tger/www/papers/Concepts%20in%20a%20probabilistic%20language%20of%20thought%20(Goodman,%20Tenenbaum,%20Gerstenberg,%202014).pdf" TargetMode="External"/><Relationship Id="rId4" Type="http://schemas.openxmlformats.org/officeDocument/2006/relationships/hyperlink" Target="https://arxiv.org/pdf/1212.4799.pdf" TargetMode="External"/><Relationship Id="rId5" Type="http://schemas.openxmlformats.org/officeDocument/2006/relationships/hyperlink" Target="https://arxiv.org/pdf/1604.00289.pdf" TargetMode="External"/><Relationship Id="rId6" Type="http://schemas.openxmlformats.org/officeDocument/2006/relationships/hyperlink" Target="http://web.mit.edu/tger/www/papers/Intuitive%20Theories,%20Gerstenberg,%20Tenenbaum,%202017.pdf" TargetMode="External"/><Relationship Id="rId7" Type="http://schemas.openxmlformats.org/officeDocument/2006/relationships/hyperlink" Target="http://onlinelibrary.wiley.com/doi/10.1111/cogs.12062/abstract" TargetMode="External"/><Relationship Id="rId8" Type="http://schemas.openxmlformats.org/officeDocument/2006/relationships/hyperlink" Target="http://www.nature.com/nature/journal/v521/n7553/full/nature14541.html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robmods.org/" TargetMode="External"/><Relationship Id="rId3" Type="http://schemas.openxmlformats.org/officeDocument/2006/relationships/hyperlink" Target="http://webppl.org/" TargetMode="External"/><Relationship Id="rId4" Type="http://schemas.openxmlformats.org/officeDocument/2006/relationships/hyperlink" Target="http://dippl.org/" TargetMode="External"/><Relationship Id="rId5" Type="http://schemas.openxmlformats.org/officeDocument/2006/relationships/hyperlink" Target="https://github.com/probmods/webppl" TargetMode="External"/><Relationship Id="rId6" Type="http://schemas.openxmlformats.org/officeDocument/2006/relationships/hyperlink" Target="http://webppl.readthedocs.io/en/master/" TargetMode="External"/><Relationship Id="rId7" Type="http://schemas.openxmlformats.org/officeDocument/2006/relationships/hyperlink" Target="http://agentmodels.org/" TargetMode="External"/><Relationship Id="rId8" Type="http://schemas.openxmlformats.org/officeDocument/2006/relationships/hyperlink" Target="http://probabilistic-programming.org/wiki/Home" TargetMode="Externa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utorial"/>
          <p:cNvSpPr/>
          <p:nvPr>
            <p:ph type="ctrTitle"/>
          </p:nvPr>
        </p:nvSpPr>
        <p:spPr>
          <a:xfrm>
            <a:off x="1270000" y="181843"/>
            <a:ext cx="10464800" cy="1477814"/>
          </a:xfrm>
          <a:prstGeom prst="rect">
            <a:avLst/>
          </a:prstGeom>
        </p:spPr>
        <p:txBody>
          <a:bodyPr/>
          <a:lstStyle/>
          <a:p>
            <a:pPr/>
            <a:r>
              <a:t>Tutorial</a:t>
            </a:r>
          </a:p>
        </p:txBody>
      </p:sp>
      <p:sp>
        <p:nvSpPr>
          <p:cNvPr id="97" name="Tobias Gerstenberg"/>
          <p:cNvSpPr/>
          <p:nvPr/>
        </p:nvSpPr>
        <p:spPr>
          <a:xfrm>
            <a:off x="1039571" y="7943327"/>
            <a:ext cx="411845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Tobias Gerstenberg</a:t>
            </a:r>
          </a:p>
        </p:txBody>
      </p:sp>
      <p:sp>
        <p:nvSpPr>
          <p:cNvPr id="98" name="Mental models as probabilistic programs"/>
          <p:cNvSpPr/>
          <p:nvPr/>
        </p:nvSpPr>
        <p:spPr>
          <a:xfrm>
            <a:off x="757091" y="1854321"/>
            <a:ext cx="1149061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Mental models as probabilistic programs</a:t>
            </a:r>
          </a:p>
        </p:txBody>
      </p:sp>
      <p:pic>
        <p:nvPicPr>
          <p:cNvPr id="99" name="mental_simulation.png" descr="mental_simul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973" y="3022842"/>
            <a:ext cx="5233654" cy="4622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diy_small.jpg" descr="diy_smal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7784" y="3217385"/>
            <a:ext cx="5073537" cy="278138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allout"/>
          <p:cNvSpPr/>
          <p:nvPr/>
        </p:nvSpPr>
        <p:spPr>
          <a:xfrm>
            <a:off x="5595937" y="2971006"/>
            <a:ext cx="7123113" cy="401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51" y="0"/>
                </a:moveTo>
                <a:cubicBezTo>
                  <a:pt x="6621" y="0"/>
                  <a:pt x="2301" y="4836"/>
                  <a:pt x="2301" y="10800"/>
                </a:cubicBezTo>
                <a:cubicBezTo>
                  <a:pt x="2301" y="11854"/>
                  <a:pt x="2437" y="12871"/>
                  <a:pt x="2689" y="13834"/>
                </a:cubicBezTo>
                <a:lnTo>
                  <a:pt x="0" y="19059"/>
                </a:lnTo>
                <a:lnTo>
                  <a:pt x="4444" y="17579"/>
                </a:lnTo>
                <a:cubicBezTo>
                  <a:pt x="6213" y="20029"/>
                  <a:pt x="8917" y="21600"/>
                  <a:pt x="11951" y="21600"/>
                </a:cubicBezTo>
                <a:cubicBezTo>
                  <a:pt x="17280" y="21600"/>
                  <a:pt x="21600" y="16764"/>
                  <a:pt x="21600" y="10800"/>
                </a:cubicBezTo>
                <a:cubicBezTo>
                  <a:pt x="21600" y="4836"/>
                  <a:pt x="17280" y="0"/>
                  <a:pt x="11951" y="0"/>
                </a:cubicBezTo>
                <a:close/>
              </a:path>
            </a:pathLst>
          </a:cu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2" name="Do it yourself!"/>
          <p:cNvSpPr txBox="1"/>
          <p:nvPr/>
        </p:nvSpPr>
        <p:spPr>
          <a:xfrm>
            <a:off x="7601001" y="5460999"/>
            <a:ext cx="4222649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600"/>
              </a:lnSpc>
              <a:defRPr sz="5200"/>
            </a:lvl1pPr>
          </a:lstStyle>
          <a:p>
            <a:pPr/>
            <a:r>
              <a:t>Do it yourself!</a:t>
            </a:r>
          </a:p>
        </p:txBody>
      </p:sp>
      <p:sp>
        <p:nvSpPr>
          <p:cNvPr id="103" name="October 12th, 2017"/>
          <p:cNvSpPr txBox="1"/>
          <p:nvPr/>
        </p:nvSpPr>
        <p:spPr>
          <a:xfrm>
            <a:off x="9388383" y="9089156"/>
            <a:ext cx="34879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b="1" sz="28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October 12th, 2017</a:t>
            </a:r>
          </a:p>
        </p:txBody>
      </p:sp>
      <p:sp>
        <p:nvSpPr>
          <p:cNvPr id="104" name="Kevin Smith"/>
          <p:cNvSpPr/>
          <p:nvPr/>
        </p:nvSpPr>
        <p:spPr>
          <a:xfrm>
            <a:off x="1835099" y="8697593"/>
            <a:ext cx="252740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Kevin Smith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0745"/>
            <a:ext cx="13004801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Concepts:"/>
          <p:cNvSpPr/>
          <p:nvPr/>
        </p:nvSpPr>
        <p:spPr>
          <a:xfrm>
            <a:off x="410133" y="3613150"/>
            <a:ext cx="279120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5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Concepts:</a:t>
            </a:r>
          </a:p>
        </p:txBody>
      </p:sp>
      <p:sp>
        <p:nvSpPr>
          <p:cNvPr id="181" name="strength"/>
          <p:cNvSpPr/>
          <p:nvPr/>
        </p:nvSpPr>
        <p:spPr>
          <a:xfrm>
            <a:off x="2173395" y="6934199"/>
            <a:ext cx="231268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pPr/>
            <a:r>
              <a:t>strength</a:t>
            </a:r>
          </a:p>
        </p:txBody>
      </p:sp>
      <p:sp>
        <p:nvSpPr>
          <p:cNvPr id="182" name="teams"/>
          <p:cNvSpPr/>
          <p:nvPr/>
        </p:nvSpPr>
        <p:spPr>
          <a:xfrm>
            <a:off x="5085111" y="4775199"/>
            <a:ext cx="171697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pPr/>
            <a:r>
              <a:t>teams</a:t>
            </a:r>
          </a:p>
        </p:txBody>
      </p:sp>
      <p:sp>
        <p:nvSpPr>
          <p:cNvPr id="183" name="pulling"/>
          <p:cNvSpPr/>
          <p:nvPr/>
        </p:nvSpPr>
        <p:spPr>
          <a:xfrm>
            <a:off x="7466519" y="6934199"/>
            <a:ext cx="193723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pPr/>
            <a:r>
              <a:t>pulling</a:t>
            </a:r>
          </a:p>
        </p:txBody>
      </p:sp>
      <p:sp>
        <p:nvSpPr>
          <p:cNvPr id="184" name="effort"/>
          <p:cNvSpPr/>
          <p:nvPr/>
        </p:nvSpPr>
        <p:spPr>
          <a:xfrm>
            <a:off x="5422649" y="8140699"/>
            <a:ext cx="15391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pPr/>
            <a:r>
              <a:t>effort</a:t>
            </a:r>
          </a:p>
        </p:txBody>
      </p:sp>
      <p:sp>
        <p:nvSpPr>
          <p:cNvPr id="185" name="winner"/>
          <p:cNvSpPr/>
          <p:nvPr/>
        </p:nvSpPr>
        <p:spPr>
          <a:xfrm>
            <a:off x="9043377" y="5511799"/>
            <a:ext cx="1882319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pPr/>
            <a:r>
              <a:t>winner</a:t>
            </a:r>
          </a:p>
        </p:txBody>
      </p:sp>
      <p:sp>
        <p:nvSpPr>
          <p:cNvPr id="186" name="person"/>
          <p:cNvSpPr/>
          <p:nvPr/>
        </p:nvSpPr>
        <p:spPr>
          <a:xfrm>
            <a:off x="2113851" y="5295899"/>
            <a:ext cx="19491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pPr/>
            <a:r>
              <a:t>person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2"/>
      <p:bldP build="whole" bldLvl="1" animBg="1" rev="0" advAuto="0" spid="186" grpId="1"/>
      <p:bldP build="whole" bldLvl="1" animBg="1" rev="0" advAuto="0" spid="185" grpId="3"/>
      <p:bldP build="whole" bldLvl="1" animBg="1" rev="0" advAuto="0" spid="184" grpId="5"/>
      <p:bldP build="whole" bldLvl="1" animBg="1" rev="0" advAuto="0" spid="181" grpId="4"/>
      <p:bldP build="whole" bldLvl="1" animBg="1" rev="0" advAuto="0" spid="183" grpId="6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 computational model of tug of wa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3528"/>
            </a:lvl1pPr>
          </a:lstStyle>
          <a:p>
            <a:pPr/>
            <a:r>
              <a:t>A computational model of tug of war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165" y="1023482"/>
            <a:ext cx="11902470" cy="77066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exp1_scatter.pdf" descr="exp1_scatter.pd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710" r="0" b="710"/>
          <a:stretch>
            <a:fillRect/>
          </a:stretch>
        </p:blipFill>
        <p:spPr>
          <a:xfrm>
            <a:off x="5910830" y="2352436"/>
            <a:ext cx="6517790" cy="4818893"/>
          </a:xfrm>
          <a:prstGeom prst="rect">
            <a:avLst/>
          </a:prstGeom>
        </p:spPr>
      </p:pic>
      <p:sp>
        <p:nvSpPr>
          <p:cNvPr id="192" name="Gerstenberg &amp; Goodman (2012) Ping Pong in Church: Productive use of concepts in human probabilistic inference. Cognitive Science Proceedings…"/>
          <p:cNvSpPr/>
          <p:nvPr/>
        </p:nvSpPr>
        <p:spPr>
          <a:xfrm>
            <a:off x="69621" y="7562899"/>
            <a:ext cx="12865558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t>Gerstenberg &amp; Goodman (2012) Ping Pong in Church: Productive use of concepts in human probabilistic inference.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t>Gerstenberg &amp; Tenenbaum (2017) Intuitive Theories.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Oxford Handbook of Causal Reasoning</a:t>
            </a:r>
            <a:r>
              <a:t>  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t>Goodman, Tenenbaum, &amp; Gerstenberg (2015) Concepts in a probabilistic language of thought.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t>  </a:t>
            </a:r>
          </a:p>
        </p:txBody>
      </p:sp>
      <p:sp>
        <p:nvSpPr>
          <p:cNvPr id="193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Experiment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412472" y="2432252"/>
            <a:ext cx="4792929" cy="4368596"/>
            <a:chOff x="0" y="0"/>
            <a:chExt cx="4792928" cy="4368595"/>
          </a:xfrm>
        </p:grpSpPr>
        <p:pic>
          <p:nvPicPr>
            <p:cNvPr id="194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3922" r="0" b="0"/>
            <a:stretch>
              <a:fillRect/>
            </a:stretch>
          </p:blipFill>
          <p:spPr>
            <a:xfrm>
              <a:off x="0" y="0"/>
              <a:ext cx="4481488" cy="405715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5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3922" r="0" b="0"/>
            <a:stretch>
              <a:fillRect/>
            </a:stretch>
          </p:blipFill>
          <p:spPr>
            <a:xfrm>
              <a:off x="103813" y="103813"/>
              <a:ext cx="4481489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6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3922" r="0" b="0"/>
            <a:stretch>
              <a:fillRect/>
            </a:stretch>
          </p:blipFill>
          <p:spPr>
            <a:xfrm>
              <a:off x="207627" y="207627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7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3922" r="0" b="0"/>
            <a:stretch>
              <a:fillRect/>
            </a:stretch>
          </p:blipFill>
          <p:spPr>
            <a:xfrm>
              <a:off x="311441" y="311441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99" name="How strong is Player X?"/>
          <p:cNvSpPr txBox="1"/>
          <p:nvPr/>
        </p:nvSpPr>
        <p:spPr>
          <a:xfrm>
            <a:off x="3920769" y="1150867"/>
            <a:ext cx="516326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pPr/>
            <a:r>
              <a:t>How strong is Player X?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Experiment</a:t>
            </a:r>
          </a:p>
        </p:txBody>
      </p:sp>
      <p:pic>
        <p:nvPicPr>
          <p:cNvPr id="202" name="exp2_scatter.pdf" descr="exp2_scatt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3818" y="2305782"/>
            <a:ext cx="6554038" cy="4915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id player X try hard in Game 1?"/>
          <p:cNvSpPr txBox="1"/>
          <p:nvPr/>
        </p:nvSpPr>
        <p:spPr>
          <a:xfrm>
            <a:off x="2923958" y="1150867"/>
            <a:ext cx="715688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pPr/>
            <a:r>
              <a:t>Did player X try hard in Game 1?</a:t>
            </a:r>
          </a:p>
        </p:txBody>
      </p:sp>
      <p:pic>
        <p:nvPicPr>
          <p:cNvPr id="204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649"/>
          <a:stretch>
            <a:fillRect/>
          </a:stretch>
        </p:blipFill>
        <p:spPr>
          <a:xfrm>
            <a:off x="228788" y="2441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5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649"/>
          <a:stretch>
            <a:fillRect/>
          </a:stretch>
        </p:blipFill>
        <p:spPr>
          <a:xfrm>
            <a:off x="355788" y="2568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6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649"/>
          <a:stretch>
            <a:fillRect/>
          </a:stretch>
        </p:blipFill>
        <p:spPr>
          <a:xfrm>
            <a:off x="482788" y="2695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7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649"/>
          <a:stretch>
            <a:fillRect/>
          </a:stretch>
        </p:blipFill>
        <p:spPr>
          <a:xfrm>
            <a:off x="609788" y="2822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is thinking?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thinking? </a:t>
            </a:r>
          </a:p>
          <a:p>
            <a:pPr/>
            <a:r>
              <a:t>What kind of a program?</a:t>
            </a:r>
          </a:p>
          <a:p>
            <a:pPr/>
            <a:r>
              <a:t>Probabilistic language of thought hypothesis</a:t>
            </a:r>
          </a:p>
          <a:p>
            <a:pPr lvl="1">
              <a:buChar char="-"/>
            </a:pPr>
            <a:r>
              <a:t>Compositionality</a:t>
            </a:r>
          </a:p>
          <a:p>
            <a:pPr lvl="1">
              <a:buChar char="-"/>
            </a:pPr>
            <a:r>
              <a:t>Productivity</a:t>
            </a:r>
          </a:p>
          <a:p>
            <a:pPr>
              <a:defRPr>
                <a:latin typeface="+mn-lt"/>
                <a:ea typeface="+mn-ea"/>
                <a:cs typeface="+mn-cs"/>
                <a:sym typeface="Avenir Heavy"/>
              </a:defRPr>
            </a:pPr>
            <a:r>
              <a:t>Do it yourself!</a:t>
            </a:r>
          </a:p>
          <a:p>
            <a:pPr lvl="1" marL="938402" indent="-493902">
              <a:buSzPct val="100000"/>
              <a:buAutoNum type="arabicPeriod" startAt="1"/>
            </a:pPr>
            <a:r>
              <a:t>WebPPL basics</a:t>
            </a:r>
          </a:p>
          <a:p>
            <a:pPr lvl="1" marL="938402" indent="-493902">
              <a:buSzPct val="100000"/>
              <a:buAutoNum type="arabicPeriod" startAt="1"/>
            </a:pPr>
            <a:r>
              <a:t>Building generative models </a:t>
            </a:r>
          </a:p>
          <a:p>
            <a:pPr lvl="1" marL="938402" indent="-493902">
              <a:buSzPct val="100000"/>
              <a:buAutoNum type="arabicPeriod" startAt="1"/>
            </a:pPr>
            <a:r>
              <a:t>Doing inference</a:t>
            </a:r>
          </a:p>
          <a:p>
            <a:pPr marL="493888" indent="-493888"/>
            <a:r>
              <a:t>Questions, Resources, some cool examples</a:t>
            </a:r>
          </a:p>
        </p:txBody>
      </p:sp>
      <p:sp>
        <p:nvSpPr>
          <p:cNvPr id="210" name="Outlin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is thinking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What is thinking?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90911" y="5285173"/>
            <a:ext cx="10902928" cy="3248653"/>
            <a:chOff x="0" y="0"/>
            <a:chExt cx="10902926" cy="3248651"/>
          </a:xfrm>
        </p:grpSpPr>
        <p:sp>
          <p:nvSpPr>
            <p:cNvPr id="213" name="How can we engineer intelligent machines?"/>
            <p:cNvSpPr txBox="1"/>
            <p:nvPr/>
          </p:nvSpPr>
          <p:spPr>
            <a:xfrm>
              <a:off x="4909541" y="722310"/>
              <a:ext cx="5993386" cy="134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00000"/>
                </a:lnSpc>
                <a:spcBef>
                  <a:spcPts val="1000"/>
                </a:spcBef>
                <a:defRPr sz="3600"/>
              </a:lvl1pPr>
            </a:lstStyle>
            <a:p>
              <a:pPr/>
              <a:r>
                <a:t>How can we engineer intelligent machines?</a:t>
              </a:r>
            </a:p>
          </p:txBody>
        </p:sp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947185" cy="32486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6" name="How can we describe the intelligent inferences made in everyday human reasoning and learning?"/>
          <p:cNvSpPr txBox="1"/>
          <p:nvPr/>
        </p:nvSpPr>
        <p:spPr>
          <a:xfrm>
            <a:off x="3648373" y="2290560"/>
            <a:ext cx="8697546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1000"/>
              </a:spcBef>
              <a:defRPr sz="3600"/>
            </a:lvl1pPr>
          </a:lstStyle>
          <a:p>
            <a:pPr/>
            <a:r>
              <a:t>How can we describe the intelligent inferences made in everyday human reasoning and learning?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0459" t="11723" r="13452" b="0"/>
          <a:stretch>
            <a:fillRect/>
          </a:stretch>
        </p:blipFill>
        <p:spPr>
          <a:xfrm>
            <a:off x="748488" y="2258237"/>
            <a:ext cx="2308115" cy="2051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68" fill="norm" stroke="1" extrusionOk="0">
                <a:moveTo>
                  <a:pt x="7038" y="16"/>
                </a:moveTo>
                <a:cubicBezTo>
                  <a:pt x="6444" y="-32"/>
                  <a:pt x="5862" y="29"/>
                  <a:pt x="5435" y="212"/>
                </a:cubicBezTo>
                <a:cubicBezTo>
                  <a:pt x="4695" y="529"/>
                  <a:pt x="3524" y="1794"/>
                  <a:pt x="3152" y="2678"/>
                </a:cubicBezTo>
                <a:cubicBezTo>
                  <a:pt x="2757" y="3616"/>
                  <a:pt x="2772" y="4927"/>
                  <a:pt x="3193" y="5953"/>
                </a:cubicBezTo>
                <a:cubicBezTo>
                  <a:pt x="3430" y="6532"/>
                  <a:pt x="3485" y="6830"/>
                  <a:pt x="3437" y="7313"/>
                </a:cubicBezTo>
                <a:cubicBezTo>
                  <a:pt x="3378" y="7898"/>
                  <a:pt x="3405" y="7969"/>
                  <a:pt x="3940" y="8668"/>
                </a:cubicBezTo>
                <a:cubicBezTo>
                  <a:pt x="4270" y="9099"/>
                  <a:pt x="4694" y="9491"/>
                  <a:pt x="4962" y="9611"/>
                </a:cubicBezTo>
                <a:cubicBezTo>
                  <a:pt x="5360" y="9791"/>
                  <a:pt x="5479" y="9959"/>
                  <a:pt x="5887" y="10900"/>
                </a:cubicBezTo>
                <a:cubicBezTo>
                  <a:pt x="6410" y="12107"/>
                  <a:pt x="6439" y="12602"/>
                  <a:pt x="6005" y="13057"/>
                </a:cubicBezTo>
                <a:cubicBezTo>
                  <a:pt x="5593" y="13490"/>
                  <a:pt x="4938" y="13825"/>
                  <a:pt x="4503" y="13825"/>
                </a:cubicBezTo>
                <a:cubicBezTo>
                  <a:pt x="4259" y="13825"/>
                  <a:pt x="4034" y="13925"/>
                  <a:pt x="3907" y="14092"/>
                </a:cubicBezTo>
                <a:cubicBezTo>
                  <a:pt x="3795" y="14239"/>
                  <a:pt x="3602" y="14359"/>
                  <a:pt x="3478" y="14359"/>
                </a:cubicBezTo>
                <a:cubicBezTo>
                  <a:pt x="3353" y="14359"/>
                  <a:pt x="3089" y="14471"/>
                  <a:pt x="2886" y="14609"/>
                </a:cubicBezTo>
                <a:cubicBezTo>
                  <a:pt x="2682" y="14748"/>
                  <a:pt x="2384" y="14906"/>
                  <a:pt x="2227" y="14960"/>
                </a:cubicBezTo>
                <a:cubicBezTo>
                  <a:pt x="1869" y="15082"/>
                  <a:pt x="803" y="16269"/>
                  <a:pt x="484" y="16900"/>
                </a:cubicBezTo>
                <a:cubicBezTo>
                  <a:pt x="145" y="17568"/>
                  <a:pt x="-77" y="19338"/>
                  <a:pt x="25" y="20563"/>
                </a:cubicBezTo>
                <a:lnTo>
                  <a:pt x="106" y="21568"/>
                </a:lnTo>
                <a:lnTo>
                  <a:pt x="10816" y="21568"/>
                </a:lnTo>
                <a:cubicBezTo>
                  <a:pt x="21089" y="21568"/>
                  <a:pt x="21523" y="21559"/>
                  <a:pt x="21523" y="21326"/>
                </a:cubicBezTo>
                <a:cubicBezTo>
                  <a:pt x="21523" y="21079"/>
                  <a:pt x="21372" y="20418"/>
                  <a:pt x="20905" y="18631"/>
                </a:cubicBezTo>
                <a:cubicBezTo>
                  <a:pt x="20593" y="17437"/>
                  <a:pt x="19978" y="16170"/>
                  <a:pt x="19465" y="15656"/>
                </a:cubicBezTo>
                <a:cubicBezTo>
                  <a:pt x="18664" y="14853"/>
                  <a:pt x="18326" y="14605"/>
                  <a:pt x="17948" y="14551"/>
                </a:cubicBezTo>
                <a:cubicBezTo>
                  <a:pt x="16883" y="14399"/>
                  <a:pt x="14285" y="13572"/>
                  <a:pt x="14033" y="13303"/>
                </a:cubicBezTo>
                <a:cubicBezTo>
                  <a:pt x="13984" y="13252"/>
                  <a:pt x="14000" y="13003"/>
                  <a:pt x="14066" y="12749"/>
                </a:cubicBezTo>
                <a:cubicBezTo>
                  <a:pt x="14327" y="11742"/>
                  <a:pt x="14315" y="11329"/>
                  <a:pt x="14014" y="10925"/>
                </a:cubicBezTo>
                <a:cubicBezTo>
                  <a:pt x="13857" y="10716"/>
                  <a:pt x="13587" y="10460"/>
                  <a:pt x="13411" y="10354"/>
                </a:cubicBezTo>
                <a:cubicBezTo>
                  <a:pt x="12983" y="10096"/>
                  <a:pt x="12522" y="9000"/>
                  <a:pt x="12519" y="8226"/>
                </a:cubicBezTo>
                <a:cubicBezTo>
                  <a:pt x="12515" y="7435"/>
                  <a:pt x="12147" y="5912"/>
                  <a:pt x="11768" y="5118"/>
                </a:cubicBezTo>
                <a:cubicBezTo>
                  <a:pt x="11603" y="4773"/>
                  <a:pt x="11403" y="4233"/>
                  <a:pt x="11323" y="3917"/>
                </a:cubicBezTo>
                <a:cubicBezTo>
                  <a:pt x="11244" y="3601"/>
                  <a:pt x="11066" y="3195"/>
                  <a:pt x="10927" y="3011"/>
                </a:cubicBezTo>
                <a:cubicBezTo>
                  <a:pt x="10789" y="2828"/>
                  <a:pt x="10599" y="2504"/>
                  <a:pt x="10506" y="2294"/>
                </a:cubicBezTo>
                <a:cubicBezTo>
                  <a:pt x="10286" y="1799"/>
                  <a:pt x="9292" y="794"/>
                  <a:pt x="8707" y="475"/>
                </a:cubicBezTo>
                <a:cubicBezTo>
                  <a:pt x="8240" y="220"/>
                  <a:pt x="7632" y="64"/>
                  <a:pt x="7038" y="1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hat is thinking?"/>
          <p:cNvSpPr/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What is thinking?</a:t>
            </a:r>
          </a:p>
        </p:txBody>
      </p:sp>
      <p:sp>
        <p:nvSpPr>
          <p:cNvPr id="220" name="Computational theory of mind"/>
          <p:cNvSpPr txBox="1"/>
          <p:nvPr/>
        </p:nvSpPr>
        <p:spPr>
          <a:xfrm>
            <a:off x="2593339" y="1085532"/>
            <a:ext cx="781812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6800"/>
              </a:lnSpc>
              <a:defRPr sz="4500"/>
            </a:lvl1pPr>
          </a:lstStyle>
          <a:p>
            <a:pPr/>
            <a:r>
              <a:t>Computational theory of mind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-33634" y="2279613"/>
            <a:ext cx="3774540" cy="3366056"/>
            <a:chOff x="0" y="0"/>
            <a:chExt cx="3774538" cy="3366055"/>
          </a:xfrm>
        </p:grpSpPr>
        <p:pic>
          <p:nvPicPr>
            <p:cNvPr id="221" name="computers-1420200_1920.png" descr="computers-1420200_192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74539" cy="283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mind = computer"/>
            <p:cNvSpPr txBox="1"/>
            <p:nvPr/>
          </p:nvSpPr>
          <p:spPr>
            <a:xfrm>
              <a:off x="642161" y="2845355"/>
              <a:ext cx="249021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mind = computer</a:t>
              </a: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4331104" y="2399466"/>
            <a:ext cx="3686557" cy="3862547"/>
            <a:chOff x="-64922" y="0"/>
            <a:chExt cx="3686555" cy="3862545"/>
          </a:xfrm>
        </p:grpSpPr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7364"/>
            <a:stretch>
              <a:fillRect/>
            </a:stretch>
          </p:blipFill>
          <p:spPr>
            <a:xfrm>
              <a:off x="194030" y="0"/>
              <a:ext cx="3168620" cy="2475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mental representations =…"/>
            <p:cNvSpPr txBox="1"/>
            <p:nvPr/>
          </p:nvSpPr>
          <p:spPr>
            <a:xfrm>
              <a:off x="-64923" y="2770345"/>
              <a:ext cx="3686557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mental representations = </a:t>
              </a:r>
            </a:p>
            <a:p>
              <a:pPr algn="ctr"/>
              <a:r>
                <a:t>computer programs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9116376" y="3352165"/>
            <a:ext cx="2776780" cy="2909848"/>
            <a:chOff x="0" y="0"/>
            <a:chExt cx="2776778" cy="2909847"/>
          </a:xfrm>
        </p:grpSpPr>
        <p:sp>
          <p:nvSpPr>
            <p:cNvPr id="227" name="thinking =…"/>
            <p:cNvSpPr txBox="1"/>
            <p:nvPr/>
          </p:nvSpPr>
          <p:spPr>
            <a:xfrm>
              <a:off x="64185" y="1817647"/>
              <a:ext cx="2648408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thinking =</a:t>
              </a:r>
            </a:p>
            <a:p>
              <a:pPr algn="ctr"/>
              <a:r>
                <a:t>running a program</a:t>
              </a:r>
            </a:p>
          </p:txBody>
        </p:sp>
        <p:sp>
          <p:nvSpPr>
            <p:cNvPr id="228" name="run(program)"/>
            <p:cNvSpPr txBox="1"/>
            <p:nvPr/>
          </p:nvSpPr>
          <p:spPr>
            <a:xfrm>
              <a:off x="-1" y="0"/>
              <a:ext cx="277678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5400"/>
                </a:lnSpc>
                <a:defRPr sz="3400"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pPr/>
              <a:r>
                <a:t>run(program)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2987171" y="6563399"/>
            <a:ext cx="4887565" cy="2234285"/>
            <a:chOff x="0" y="0"/>
            <a:chExt cx="4887564" cy="2234284"/>
          </a:xfrm>
        </p:grpSpPr>
        <p:sp>
          <p:nvSpPr>
            <p:cNvPr id="230" name="Oval"/>
            <p:cNvSpPr/>
            <p:nvPr/>
          </p:nvSpPr>
          <p:spPr>
            <a:xfrm>
              <a:off x="1125726" y="0"/>
              <a:ext cx="3761839" cy="146331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31" name="What kind of a program?"/>
            <p:cNvSpPr txBox="1"/>
            <p:nvPr/>
          </p:nvSpPr>
          <p:spPr>
            <a:xfrm>
              <a:off x="1261817" y="471306"/>
              <a:ext cx="3489656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What kind of a program?</a:t>
              </a:r>
            </a:p>
          </p:txBody>
        </p:sp>
        <p:pic>
          <p:nvPicPr>
            <p:cNvPr id="23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3600" t="38222" r="63929" b="9511"/>
            <a:stretch>
              <a:fillRect/>
            </a:stretch>
          </p:blipFill>
          <p:spPr>
            <a:xfrm>
              <a:off x="0" y="473476"/>
              <a:ext cx="1009305" cy="1760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3"/>
      <p:bldP build="whole" bldLvl="1" animBg="1" rev="0" advAuto="0" spid="223" grpId="1"/>
      <p:bldP build="whole" bldLvl="1" animBg="1" rev="0" advAuto="0" spid="233" grpId="4"/>
      <p:bldP build="whole" bldLvl="1" animBg="1" rev="0" advAuto="0" spid="226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hat kind of a program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What kind of a program?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594" y="1121111"/>
            <a:ext cx="4428952" cy="265737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Input"/>
          <p:cNvSpPr txBox="1"/>
          <p:nvPr/>
        </p:nvSpPr>
        <p:spPr>
          <a:xfrm>
            <a:off x="1650418" y="3924825"/>
            <a:ext cx="152796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/>
            </a:lvl1pPr>
          </a:lstStyle>
          <a:p>
            <a:pPr/>
            <a:r>
              <a:t>Input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4157333" y="3421778"/>
            <a:ext cx="4153929" cy="2966018"/>
            <a:chOff x="-139821" y="-161373"/>
            <a:chExt cx="4153928" cy="2966017"/>
          </a:xfrm>
        </p:grpSpPr>
        <p:pic>
          <p:nvPicPr>
            <p:cNvPr id="23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469956" y="257285"/>
              <a:ext cx="3544152" cy="2547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Line" descr="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325877">
              <a:off x="-144174" y="125641"/>
              <a:ext cx="1040720" cy="352234"/>
            </a:xfrm>
            <a:prstGeom prst="rect">
              <a:avLst/>
            </a:prstGeom>
            <a:effectLst/>
          </p:spPr>
        </p:pic>
      </p:grpSp>
      <p:grpSp>
        <p:nvGrpSpPr>
          <p:cNvPr id="246" name="Group"/>
          <p:cNvGrpSpPr/>
          <p:nvPr/>
        </p:nvGrpSpPr>
        <p:grpSpPr>
          <a:xfrm>
            <a:off x="7692488" y="4919434"/>
            <a:ext cx="4841460" cy="4668716"/>
            <a:chOff x="-139821" y="0"/>
            <a:chExt cx="4841459" cy="4668714"/>
          </a:xfrm>
        </p:grpSpPr>
        <p:pic>
          <p:nvPicPr>
            <p:cNvPr id="24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3244" y="0"/>
              <a:ext cx="3768395" cy="37782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Output"/>
            <p:cNvSpPr txBox="1"/>
            <p:nvPr/>
          </p:nvSpPr>
          <p:spPr>
            <a:xfrm>
              <a:off x="1778530" y="3728914"/>
              <a:ext cx="2077823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100"/>
                </a:lnSpc>
                <a:defRPr sz="4800"/>
              </a:lvl1pPr>
            </a:lstStyle>
            <a:p>
              <a:pPr/>
              <a:r>
                <a:t>Output</a:t>
              </a:r>
            </a:p>
          </p:txBody>
        </p:sp>
        <p:pic>
          <p:nvPicPr>
            <p:cNvPr id="244" name="Line" descr="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325877">
              <a:off x="-144174" y="1237042"/>
              <a:ext cx="1040720" cy="352235"/>
            </a:xfrm>
            <a:prstGeom prst="rect">
              <a:avLst/>
            </a:prstGeom>
            <a:effectLst/>
          </p:spPr>
        </p:pic>
      </p:grpSp>
      <p:sp>
        <p:nvSpPr>
          <p:cNvPr id="247" name="Functional…"/>
          <p:cNvSpPr txBox="1"/>
          <p:nvPr/>
        </p:nvSpPr>
        <p:spPr>
          <a:xfrm>
            <a:off x="4512396" y="6449750"/>
            <a:ext cx="3106218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 sz="4800"/>
            </a:pPr>
            <a:r>
              <a:t>Functional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4800"/>
            </a:pPr>
            <a:r>
              <a:t>mapping</a:t>
            </a:r>
          </a:p>
        </p:txBody>
      </p:sp>
      <p:sp>
        <p:nvSpPr>
          <p:cNvPr id="248" name="if … then …"/>
          <p:cNvSpPr txBox="1"/>
          <p:nvPr/>
        </p:nvSpPr>
        <p:spPr>
          <a:xfrm rot="2004520">
            <a:off x="6318390" y="3243974"/>
            <a:ext cx="236486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300"/>
              </a:lnSpc>
              <a:defRPr sz="3300"/>
            </a:lvl1pPr>
          </a:lstStyle>
          <a:p>
            <a:pPr/>
            <a:r>
              <a:t>if … then 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2"/>
      <p:bldP build="whole" bldLvl="1" animBg="1" rev="0" advAuto="0" spid="247" grpId="3"/>
      <p:bldP build="whole" bldLvl="1" animBg="1" rev="0" advAuto="0" spid="241" grpId="1"/>
      <p:bldP build="whole" bldLvl="1" animBg="1" rev="0" advAuto="0" spid="248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hat kind of a program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What kind of a program?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594" y="1121111"/>
            <a:ext cx="4428952" cy="2657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5553" y="4919434"/>
            <a:ext cx="3768395" cy="3778286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Input"/>
          <p:cNvSpPr txBox="1"/>
          <p:nvPr/>
        </p:nvSpPr>
        <p:spPr>
          <a:xfrm>
            <a:off x="1650418" y="3924825"/>
            <a:ext cx="152796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/>
            </a:lvl1pPr>
          </a:lstStyle>
          <a:p>
            <a:pPr/>
            <a:r>
              <a:t>Input</a:t>
            </a:r>
          </a:p>
        </p:txBody>
      </p:sp>
      <p:sp>
        <p:nvSpPr>
          <p:cNvPr id="254" name="Output"/>
          <p:cNvSpPr txBox="1"/>
          <p:nvPr/>
        </p:nvSpPr>
        <p:spPr>
          <a:xfrm>
            <a:off x="9610839" y="8648349"/>
            <a:ext cx="207782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/>
            </a:lvl1pPr>
          </a:lstStyle>
          <a:p>
            <a:pPr/>
            <a:r>
              <a:t>Output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4767111" y="3840437"/>
            <a:ext cx="3544151" cy="254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325877">
            <a:off x="4152981" y="3708793"/>
            <a:ext cx="1040720" cy="352234"/>
          </a:xfrm>
          <a:prstGeom prst="rect">
            <a:avLst/>
          </a:prstGeom>
        </p:spPr>
      </p:pic>
      <p:pic>
        <p:nvPicPr>
          <p:cNvPr id="258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325877">
            <a:off x="7688136" y="6156477"/>
            <a:ext cx="1040719" cy="352235"/>
          </a:xfrm>
          <a:prstGeom prst="rect">
            <a:avLst/>
          </a:prstGeom>
        </p:spPr>
      </p:pic>
      <p:sp>
        <p:nvSpPr>
          <p:cNvPr id="260" name="Functional…"/>
          <p:cNvSpPr txBox="1"/>
          <p:nvPr/>
        </p:nvSpPr>
        <p:spPr>
          <a:xfrm>
            <a:off x="4512396" y="6449750"/>
            <a:ext cx="3106218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 sz="4800"/>
            </a:pPr>
            <a:r>
              <a:t>Functional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4800"/>
            </a:pPr>
            <a:r>
              <a:t>mapping</a:t>
            </a:r>
          </a:p>
        </p:txBody>
      </p:sp>
      <p:pic>
        <p:nvPicPr>
          <p:cNvPr id="261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325877">
            <a:off x="4571468" y="3291927"/>
            <a:ext cx="1040720" cy="352234"/>
          </a:xfrm>
          <a:prstGeom prst="rect">
            <a:avLst/>
          </a:prstGeom>
        </p:spPr>
      </p:pic>
      <p:pic>
        <p:nvPicPr>
          <p:cNvPr id="263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325877">
            <a:off x="3902484" y="4243069"/>
            <a:ext cx="1040720" cy="352234"/>
          </a:xfrm>
          <a:prstGeom prst="rect">
            <a:avLst/>
          </a:prstGeom>
        </p:spPr>
      </p:pic>
      <p:pic>
        <p:nvPicPr>
          <p:cNvPr id="265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325877">
            <a:off x="7366694" y="6546805"/>
            <a:ext cx="1040720" cy="352235"/>
          </a:xfrm>
          <a:prstGeom prst="rect">
            <a:avLst/>
          </a:prstGeom>
        </p:spPr>
      </p:pic>
      <p:pic>
        <p:nvPicPr>
          <p:cNvPr id="267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325877">
            <a:off x="8143934" y="5776922"/>
            <a:ext cx="1040720" cy="352235"/>
          </a:xfrm>
          <a:prstGeom prst="rect">
            <a:avLst/>
          </a:prstGeom>
        </p:spPr>
      </p:pic>
      <p:sp>
        <p:nvSpPr>
          <p:cNvPr id="269" name="if … then …"/>
          <p:cNvSpPr txBox="1"/>
          <p:nvPr/>
        </p:nvSpPr>
        <p:spPr>
          <a:xfrm rot="2004520">
            <a:off x="6318390" y="3243974"/>
            <a:ext cx="236486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300"/>
              </a:lnSpc>
              <a:defRPr sz="3300"/>
            </a:lvl1pPr>
          </a:lstStyle>
          <a:p>
            <a:pPr/>
            <a:r>
              <a:t>if … then …</a:t>
            </a:r>
          </a:p>
        </p:txBody>
      </p:sp>
      <p:sp>
        <p:nvSpPr>
          <p:cNvPr id="270" name="if … then …"/>
          <p:cNvSpPr txBox="1"/>
          <p:nvPr/>
        </p:nvSpPr>
        <p:spPr>
          <a:xfrm rot="2004520">
            <a:off x="6597790" y="2723274"/>
            <a:ext cx="236486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300"/>
              </a:lnSpc>
              <a:defRPr sz="3300"/>
            </a:lvl1pPr>
          </a:lstStyle>
          <a:p>
            <a:pPr/>
            <a:r>
              <a:t>if … then …</a:t>
            </a:r>
          </a:p>
        </p:txBody>
      </p:sp>
      <p:sp>
        <p:nvSpPr>
          <p:cNvPr id="271" name="if … then …"/>
          <p:cNvSpPr txBox="1"/>
          <p:nvPr/>
        </p:nvSpPr>
        <p:spPr>
          <a:xfrm rot="2004520">
            <a:off x="6953390" y="2227974"/>
            <a:ext cx="236486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300"/>
              </a:lnSpc>
              <a:defRPr sz="3300"/>
            </a:lvl1pPr>
          </a:lstStyle>
          <a:p>
            <a:pPr/>
            <a:r>
              <a:t>if … then 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allout"/>
          <p:cNvSpPr/>
          <p:nvPr/>
        </p:nvSpPr>
        <p:spPr>
          <a:xfrm>
            <a:off x="7009157" y="1158765"/>
            <a:ext cx="5643563" cy="2877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5" y="0"/>
                </a:moveTo>
                <a:cubicBezTo>
                  <a:pt x="217" y="0"/>
                  <a:pt x="0" y="425"/>
                  <a:pt x="0" y="950"/>
                </a:cubicBezTo>
                <a:lnTo>
                  <a:pt x="0" y="18433"/>
                </a:lnTo>
                <a:cubicBezTo>
                  <a:pt x="0" y="18958"/>
                  <a:pt x="217" y="19383"/>
                  <a:pt x="485" y="19383"/>
                </a:cubicBezTo>
                <a:lnTo>
                  <a:pt x="1745" y="19383"/>
                </a:lnTo>
                <a:lnTo>
                  <a:pt x="2716" y="21600"/>
                </a:lnTo>
                <a:lnTo>
                  <a:pt x="3685" y="19383"/>
                </a:lnTo>
                <a:lnTo>
                  <a:pt x="21114" y="19383"/>
                </a:lnTo>
                <a:cubicBezTo>
                  <a:pt x="21382" y="19383"/>
                  <a:pt x="21600" y="18958"/>
                  <a:pt x="21600" y="18433"/>
                </a:cubicBezTo>
                <a:lnTo>
                  <a:pt x="21600" y="950"/>
                </a:lnTo>
                <a:cubicBezTo>
                  <a:pt x="21600" y="425"/>
                  <a:pt x="21382" y="0"/>
                  <a:pt x="21114" y="0"/>
                </a:cubicBezTo>
                <a:lnTo>
                  <a:pt x="48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74" name="What kind of a program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What kind of a program?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594" y="1121111"/>
            <a:ext cx="4428952" cy="2657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5553" y="4919434"/>
            <a:ext cx="3768395" cy="377828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Input"/>
          <p:cNvSpPr txBox="1"/>
          <p:nvPr/>
        </p:nvSpPr>
        <p:spPr>
          <a:xfrm>
            <a:off x="1650418" y="3924825"/>
            <a:ext cx="152796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/>
            </a:lvl1pPr>
          </a:lstStyle>
          <a:p>
            <a:pPr/>
            <a:r>
              <a:t>Input</a:t>
            </a:r>
          </a:p>
        </p:txBody>
      </p:sp>
      <p:sp>
        <p:nvSpPr>
          <p:cNvPr id="278" name="Output"/>
          <p:cNvSpPr txBox="1"/>
          <p:nvPr/>
        </p:nvSpPr>
        <p:spPr>
          <a:xfrm>
            <a:off x="9610839" y="8648349"/>
            <a:ext cx="207782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/>
            </a:lvl1pPr>
          </a:lstStyle>
          <a:p>
            <a:pPr/>
            <a:r>
              <a:t>Output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4767111" y="3840437"/>
            <a:ext cx="3544151" cy="254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325877">
            <a:off x="4152981" y="3708793"/>
            <a:ext cx="1040720" cy="352234"/>
          </a:xfrm>
          <a:prstGeom prst="rect">
            <a:avLst/>
          </a:prstGeom>
        </p:spPr>
      </p:pic>
      <p:pic>
        <p:nvPicPr>
          <p:cNvPr id="282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325877">
            <a:off x="7688136" y="6156477"/>
            <a:ext cx="1040719" cy="352235"/>
          </a:xfrm>
          <a:prstGeom prst="rect">
            <a:avLst/>
          </a:prstGeom>
        </p:spPr>
      </p:pic>
      <p:sp>
        <p:nvSpPr>
          <p:cNvPr id="284" name="Intuitive…"/>
          <p:cNvSpPr txBox="1"/>
          <p:nvPr/>
        </p:nvSpPr>
        <p:spPr>
          <a:xfrm>
            <a:off x="4754407" y="6449750"/>
            <a:ext cx="262219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 sz="4800">
                <a:latin typeface="+mn-lt"/>
                <a:ea typeface="+mn-ea"/>
                <a:cs typeface="+mn-cs"/>
                <a:sym typeface="Avenir Heavy"/>
              </a:defRPr>
            </a:pPr>
            <a:r>
              <a:t>Intuitive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4800">
                <a:latin typeface="+mn-lt"/>
                <a:ea typeface="+mn-ea"/>
                <a:cs typeface="+mn-cs"/>
                <a:sym typeface="Avenir Heavy"/>
              </a:defRPr>
            </a:pPr>
            <a:r>
              <a:t>theories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98628" y="1289618"/>
            <a:ext cx="5264621" cy="2134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&quot;Progress in science depends on new techniques, new discoveries and new ideas, probably in that order.&quot;…"/>
          <p:cNvSpPr txBox="1"/>
          <p:nvPr/>
        </p:nvSpPr>
        <p:spPr>
          <a:xfrm>
            <a:off x="628383" y="4933949"/>
            <a:ext cx="11748034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ts val="5800"/>
              </a:lnSpc>
              <a:defRPr sz="3700"/>
            </a:pPr>
            <a:r>
              <a:t>"Progress in science depends on new techniques, new discoveries and new ideas, probably in that order." </a:t>
            </a:r>
          </a:p>
          <a:p>
            <a:pPr algn="r">
              <a:lnSpc>
                <a:spcPts val="5800"/>
              </a:lnSpc>
              <a:defRPr sz="3700"/>
            </a:pPr>
            <a:r>
              <a:t>-Sydney Brenner</a:t>
            </a:r>
          </a:p>
        </p:txBody>
      </p:sp>
      <p:pic>
        <p:nvPicPr>
          <p:cNvPr id="107" name="diy_small.jpg" descr="diy_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1351" y="374650"/>
            <a:ext cx="5981910" cy="3279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What kind of a program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What kind of a program?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43639" b="0"/>
          <a:stretch>
            <a:fillRect/>
          </a:stretch>
        </p:blipFill>
        <p:spPr>
          <a:xfrm>
            <a:off x="1058664" y="855307"/>
            <a:ext cx="10887486" cy="349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6181" t="0" r="0" b="0"/>
          <a:stretch>
            <a:fillRect/>
          </a:stretch>
        </p:blipFill>
        <p:spPr>
          <a:xfrm>
            <a:off x="1487685" y="4538933"/>
            <a:ext cx="10029342" cy="414504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Battaglia, Hamrick, &amp; Tenenbaum (2013) Simulation as an engine of physical scene understanding. Proceedings of the National Academy of Sciences"/>
          <p:cNvSpPr txBox="1"/>
          <p:nvPr/>
        </p:nvSpPr>
        <p:spPr>
          <a:xfrm>
            <a:off x="583983" y="8805569"/>
            <a:ext cx="1183683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pPr/>
            <a:r>
              <a:t>Battaglia, Hamrick, &amp; Tenenbaum (2013) Simulation as an engine of physical scene understanding. Proceedings of the National Academy of Sciences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985" y="1999428"/>
            <a:ext cx="12228830" cy="575474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What kind of a program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What kind of a program?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What kind of a program?"/>
          <p:cNvSpPr/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What kind of a program?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278173" y="1035050"/>
            <a:ext cx="6174617" cy="7046357"/>
            <a:chOff x="0" y="0"/>
            <a:chExt cx="6174615" cy="7046356"/>
          </a:xfrm>
        </p:grpSpPr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92262"/>
              <a:ext cx="6174616" cy="5954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Structure"/>
            <p:cNvSpPr/>
            <p:nvPr/>
          </p:nvSpPr>
          <p:spPr>
            <a:xfrm>
              <a:off x="2112100" y="0"/>
              <a:ext cx="195041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Structure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5997903" y="1035050"/>
            <a:ext cx="6809632" cy="7474126"/>
            <a:chOff x="0" y="0"/>
            <a:chExt cx="6809630" cy="7474125"/>
          </a:xfrm>
        </p:grpSpPr>
        <p:sp>
          <p:nvSpPr>
            <p:cNvPr id="299" name="Probability"/>
            <p:cNvSpPr/>
            <p:nvPr/>
          </p:nvSpPr>
          <p:spPr>
            <a:xfrm>
              <a:off x="2260444" y="0"/>
              <a:ext cx="2288744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Probability</a:t>
              </a:r>
            </a:p>
          </p:txBody>
        </p:sp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4494"/>
              <a:ext cx="6809631" cy="6809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2" name="Tenenbaum, Kemp, Griffiths, &amp; Goodman (2011) How to grow a mind: Statistics, structure, and abstraction. Science"/>
          <p:cNvSpPr/>
          <p:nvPr/>
        </p:nvSpPr>
        <p:spPr>
          <a:xfrm>
            <a:off x="197872" y="9078813"/>
            <a:ext cx="1260905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900"/>
            </a:pPr>
            <a:r>
              <a:t>Tenenbaum, Kemp, Griffiths, &amp; Goodman (2011) How to grow a mind: Statistics, structure, and abstraction.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Science</a:t>
            </a:r>
            <a:r>
              <a:t>  </a:t>
            </a:r>
          </a:p>
        </p:txBody>
      </p:sp>
      <p:sp>
        <p:nvSpPr>
          <p:cNvPr id="303" name="Knowledge"/>
          <p:cNvSpPr txBox="1"/>
          <p:nvPr/>
        </p:nvSpPr>
        <p:spPr>
          <a:xfrm>
            <a:off x="1682832" y="7912099"/>
            <a:ext cx="33652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Knowledge</a:t>
            </a:r>
          </a:p>
        </p:txBody>
      </p:sp>
      <p:sp>
        <p:nvSpPr>
          <p:cNvPr id="304" name="Uncertainty"/>
          <p:cNvSpPr txBox="1"/>
          <p:nvPr/>
        </p:nvSpPr>
        <p:spPr>
          <a:xfrm>
            <a:off x="7696905" y="7912099"/>
            <a:ext cx="34116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Uncertainty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1"/>
      <p:bldP build="whole" bldLvl="1" animBg="1" rev="0" advAuto="0" spid="301" grpId="2"/>
      <p:bldP build="whole" bldLvl="1" animBg="1" rev="0" advAuto="0" spid="304" grpId="4"/>
      <p:bldP build="whole" bldLvl="1" animBg="1" rev="0" advAuto="0" spid="303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What kind of a program?"/>
          <p:cNvSpPr/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What kind of a program?</a:t>
            </a:r>
          </a:p>
        </p:txBody>
      </p:sp>
      <p:sp>
        <p:nvSpPr>
          <p:cNvPr id="307" name="Probability"/>
          <p:cNvSpPr/>
          <p:nvPr/>
        </p:nvSpPr>
        <p:spPr>
          <a:xfrm>
            <a:off x="8258347" y="1035050"/>
            <a:ext cx="2288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Probability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173" y="2127312"/>
            <a:ext cx="6174617" cy="5954095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tructure"/>
          <p:cNvSpPr/>
          <p:nvPr/>
        </p:nvSpPr>
        <p:spPr>
          <a:xfrm>
            <a:off x="2390273" y="1035050"/>
            <a:ext cx="195041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Structure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7903" y="1699544"/>
            <a:ext cx="6809632" cy="6809632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Tenenbaum, Kemp, Griffiths, &amp; Goodman (2011) How to grow a mind: Statistics, structure, and abstraction. Science"/>
          <p:cNvSpPr/>
          <p:nvPr/>
        </p:nvSpPr>
        <p:spPr>
          <a:xfrm>
            <a:off x="197872" y="9078813"/>
            <a:ext cx="1260905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900"/>
            </a:pPr>
            <a:r>
              <a:t>Tenenbaum, Kemp, Griffiths, &amp; Goodman (2011) How to grow a mind: Statistics, structure, and abstraction.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Science</a:t>
            </a:r>
            <a:r>
              <a:t>  </a:t>
            </a:r>
          </a:p>
        </p:txBody>
      </p:sp>
      <p:grpSp>
        <p:nvGrpSpPr>
          <p:cNvPr id="314" name="Group"/>
          <p:cNvGrpSpPr/>
          <p:nvPr/>
        </p:nvGrpSpPr>
        <p:grpSpPr>
          <a:xfrm>
            <a:off x="6480996" y="1921115"/>
            <a:ext cx="5843446" cy="3455605"/>
            <a:chOff x="0" y="0"/>
            <a:chExt cx="5843445" cy="3455603"/>
          </a:xfrm>
        </p:grpSpPr>
        <p:sp>
          <p:nvSpPr>
            <p:cNvPr id="312" name="Rounded Rectangle"/>
            <p:cNvSpPr/>
            <p:nvPr/>
          </p:nvSpPr>
          <p:spPr>
            <a:xfrm>
              <a:off x="0" y="0"/>
              <a:ext cx="5843446" cy="3455604"/>
            </a:xfrm>
            <a:prstGeom prst="roundRect">
              <a:avLst>
                <a:gd name="adj" fmla="val 25365"/>
              </a:avLst>
            </a:prstGeom>
            <a:solidFill>
              <a:srgbClr val="FFFFFF">
                <a:alpha val="95000"/>
              </a:srgbClr>
            </a:solidFill>
            <a:ln w="25400" cap="flat">
              <a:solidFill>
                <a:srgbClr val="000000">
                  <a:alpha val="95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13" name="Neural networks"/>
            <p:cNvSpPr/>
            <p:nvPr/>
          </p:nvSpPr>
          <p:spPr>
            <a:xfrm>
              <a:off x="836687" y="1296001"/>
              <a:ext cx="417007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4400"/>
              </a:lvl1pPr>
            </a:lstStyle>
            <a:p>
              <a:pPr/>
              <a:r>
                <a:t>Neural networks</a:t>
              </a:r>
            </a:p>
          </p:txBody>
        </p:sp>
      </p:grpSp>
      <p:grpSp>
        <p:nvGrpSpPr>
          <p:cNvPr id="318" name="Group"/>
          <p:cNvGrpSpPr/>
          <p:nvPr/>
        </p:nvGrpSpPr>
        <p:grpSpPr>
          <a:xfrm>
            <a:off x="443758" y="1921115"/>
            <a:ext cx="5843447" cy="3455605"/>
            <a:chOff x="0" y="0"/>
            <a:chExt cx="5843445" cy="3455603"/>
          </a:xfrm>
        </p:grpSpPr>
        <p:sp>
          <p:nvSpPr>
            <p:cNvPr id="315" name="Rounded Rectangle"/>
            <p:cNvSpPr/>
            <p:nvPr/>
          </p:nvSpPr>
          <p:spPr>
            <a:xfrm>
              <a:off x="0" y="0"/>
              <a:ext cx="5843446" cy="3455604"/>
            </a:xfrm>
            <a:prstGeom prst="roundRect">
              <a:avLst>
                <a:gd name="adj" fmla="val 25365"/>
              </a:avLst>
            </a:prstGeom>
            <a:solidFill>
              <a:srgbClr val="FFFFFF">
                <a:alpha val="95000"/>
              </a:srgbClr>
            </a:solidFill>
            <a:ln w="25400" cap="flat">
              <a:solidFill>
                <a:srgbClr val="000000">
                  <a:alpha val="95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16" name="Logic"/>
            <p:cNvSpPr/>
            <p:nvPr/>
          </p:nvSpPr>
          <p:spPr>
            <a:xfrm>
              <a:off x="2186748" y="547794"/>
              <a:ext cx="1469949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400"/>
              </a:lvl1pPr>
            </a:lstStyle>
            <a:p>
              <a:pPr/>
              <a:r>
                <a:t>Logic</a:t>
              </a:r>
            </a:p>
          </p:txBody>
        </p:sp>
        <p:sp>
          <p:nvSpPr>
            <p:cNvPr id="317" name="Rule-based systems"/>
            <p:cNvSpPr/>
            <p:nvPr/>
          </p:nvSpPr>
          <p:spPr>
            <a:xfrm>
              <a:off x="411720" y="1803766"/>
              <a:ext cx="502000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4400"/>
              </a:lvl1pPr>
            </a:lstStyle>
            <a:p>
              <a:pPr/>
              <a:r>
                <a:t>Rule-based systems</a:t>
              </a:r>
            </a:p>
          </p:txBody>
        </p:sp>
      </p:grpSp>
      <p:sp>
        <p:nvSpPr>
          <p:cNvPr id="319" name="Knowledge"/>
          <p:cNvSpPr txBox="1"/>
          <p:nvPr/>
        </p:nvSpPr>
        <p:spPr>
          <a:xfrm>
            <a:off x="1682832" y="7912099"/>
            <a:ext cx="33652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Knowledge</a:t>
            </a:r>
          </a:p>
        </p:txBody>
      </p:sp>
      <p:sp>
        <p:nvSpPr>
          <p:cNvPr id="320" name="Uncertainty"/>
          <p:cNvSpPr txBox="1"/>
          <p:nvPr/>
        </p:nvSpPr>
        <p:spPr>
          <a:xfrm>
            <a:off x="7696905" y="7912099"/>
            <a:ext cx="34116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Uncertainty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What kind of a program?"/>
          <p:cNvSpPr/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What kind of a program?</a:t>
            </a:r>
          </a:p>
        </p:txBody>
      </p:sp>
      <p:sp>
        <p:nvSpPr>
          <p:cNvPr id="323" name="Probability"/>
          <p:cNvSpPr/>
          <p:nvPr/>
        </p:nvSpPr>
        <p:spPr>
          <a:xfrm>
            <a:off x="8258347" y="1035050"/>
            <a:ext cx="2288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Probability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173" y="2127312"/>
            <a:ext cx="6174617" cy="595409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tructure"/>
          <p:cNvSpPr/>
          <p:nvPr/>
        </p:nvSpPr>
        <p:spPr>
          <a:xfrm>
            <a:off x="2390273" y="1035050"/>
            <a:ext cx="195041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Structure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7903" y="1699544"/>
            <a:ext cx="6809632" cy="6809632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Tenenbaum, Kemp, Griffiths, &amp; Goodman (2011) How to grow a mind: Statistics, structure, and abstraction. Science"/>
          <p:cNvSpPr/>
          <p:nvPr/>
        </p:nvSpPr>
        <p:spPr>
          <a:xfrm>
            <a:off x="197872" y="9078813"/>
            <a:ext cx="1260905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900"/>
            </a:pPr>
            <a:r>
              <a:t>Tenenbaum, Kemp, Griffiths, &amp; Goodman (2011) How to grow a mind: Statistics, structure, and abstraction.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Science</a:t>
            </a:r>
            <a:r>
              <a:t>  </a:t>
            </a:r>
          </a:p>
        </p:txBody>
      </p:sp>
      <p:sp>
        <p:nvSpPr>
          <p:cNvPr id="328" name="Rounded Rectangle"/>
          <p:cNvSpPr/>
          <p:nvPr/>
        </p:nvSpPr>
        <p:spPr>
          <a:xfrm>
            <a:off x="443758" y="1921115"/>
            <a:ext cx="5843447" cy="3455605"/>
          </a:xfrm>
          <a:prstGeom prst="roundRect">
            <a:avLst>
              <a:gd name="adj" fmla="val 25365"/>
            </a:avLst>
          </a:prstGeom>
          <a:solidFill>
            <a:srgbClr val="FFFFFF">
              <a:alpha val="95000"/>
            </a:srgbClr>
          </a:solidFill>
          <a:ln w="25400">
            <a:solidFill>
              <a:srgbClr val="000000">
                <a:alpha val="95000"/>
              </a:srgb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9" name="Rounded Rectangle"/>
          <p:cNvSpPr/>
          <p:nvPr/>
        </p:nvSpPr>
        <p:spPr>
          <a:xfrm>
            <a:off x="6480996" y="1921115"/>
            <a:ext cx="5843446" cy="3455605"/>
          </a:xfrm>
          <a:prstGeom prst="roundRect">
            <a:avLst>
              <a:gd name="adj" fmla="val 25365"/>
            </a:avLst>
          </a:prstGeom>
          <a:solidFill>
            <a:srgbClr val="FFFFFF">
              <a:alpha val="95000"/>
            </a:srgbClr>
          </a:solidFill>
          <a:ln w="25400">
            <a:solidFill>
              <a:srgbClr val="000000">
                <a:alpha val="95000"/>
              </a:srgb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0" name="Logic"/>
          <p:cNvSpPr/>
          <p:nvPr/>
        </p:nvSpPr>
        <p:spPr>
          <a:xfrm>
            <a:off x="2630507" y="2468909"/>
            <a:ext cx="146994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400"/>
            </a:lvl1pPr>
          </a:lstStyle>
          <a:p>
            <a:pPr/>
            <a:r>
              <a:t>Logic</a:t>
            </a:r>
          </a:p>
        </p:txBody>
      </p:sp>
      <p:sp>
        <p:nvSpPr>
          <p:cNvPr id="331" name="Neural networks"/>
          <p:cNvSpPr/>
          <p:nvPr/>
        </p:nvSpPr>
        <p:spPr>
          <a:xfrm>
            <a:off x="7317683" y="3217117"/>
            <a:ext cx="41700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4400"/>
            </a:lvl1pPr>
          </a:lstStyle>
          <a:p>
            <a:pPr/>
            <a:r>
              <a:t>Neural networks</a:t>
            </a:r>
          </a:p>
        </p:txBody>
      </p:sp>
      <p:sp>
        <p:nvSpPr>
          <p:cNvPr id="332" name="Rule-based systems"/>
          <p:cNvSpPr/>
          <p:nvPr/>
        </p:nvSpPr>
        <p:spPr>
          <a:xfrm>
            <a:off x="855478" y="3724882"/>
            <a:ext cx="502000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4400"/>
            </a:lvl1pPr>
          </a:lstStyle>
          <a:p>
            <a:pPr/>
            <a:r>
              <a:t>Rule-based systems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443759" y="5637595"/>
            <a:ext cx="11914483" cy="2900143"/>
            <a:chOff x="0" y="0"/>
            <a:chExt cx="11914482" cy="2900142"/>
          </a:xfrm>
        </p:grpSpPr>
        <p:sp>
          <p:nvSpPr>
            <p:cNvPr id="333" name="Rounded Rectangle"/>
            <p:cNvSpPr/>
            <p:nvPr/>
          </p:nvSpPr>
          <p:spPr>
            <a:xfrm>
              <a:off x="0" y="0"/>
              <a:ext cx="11914483" cy="2900143"/>
            </a:xfrm>
            <a:prstGeom prst="roundRect">
              <a:avLst>
                <a:gd name="adj" fmla="val 30223"/>
              </a:avLst>
            </a:prstGeom>
            <a:solidFill>
              <a:srgbClr val="FFFFFF">
                <a:alpha val="95000"/>
              </a:srgbClr>
            </a:solidFill>
            <a:ln w="25400" cap="flat">
              <a:solidFill>
                <a:srgbClr val="000000">
                  <a:alpha val="95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2087958" y="214312"/>
              <a:ext cx="7738568" cy="2547718"/>
              <a:chOff x="-1029868" y="-304799"/>
              <a:chExt cx="7738567" cy="2547717"/>
            </a:xfrm>
          </p:grpSpPr>
          <p:sp>
            <p:nvSpPr>
              <p:cNvPr id="334" name="Probabilistic programs"/>
              <p:cNvSpPr/>
              <p:nvPr/>
            </p:nvSpPr>
            <p:spPr>
              <a:xfrm>
                <a:off x="0" y="1379317"/>
                <a:ext cx="567883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4400"/>
                </a:lvl1pPr>
              </a:lstStyle>
              <a:p>
                <a:pPr/>
                <a:r>
                  <a:t>Probabilistic programs</a:t>
                </a:r>
              </a:p>
            </p:txBody>
          </p:sp>
          <p:sp>
            <p:nvSpPr>
              <p:cNvPr id="335" name="Probabilistic graphical models…"/>
              <p:cNvSpPr/>
              <p:nvPr/>
            </p:nvSpPr>
            <p:spPr>
              <a:xfrm>
                <a:off x="-1029869" y="-304800"/>
                <a:ext cx="7738568" cy="162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 sz="4400"/>
                </a:pPr>
                <a:r>
                  <a:t>Probabilistic graphical models</a:t>
                </a:r>
              </a:p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 sz="4400"/>
                </a:pPr>
                <a:r>
                  <a:t>(Bayesian Networks)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What kind of a program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What kind of a program?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769" y="988934"/>
            <a:ext cx="5007113" cy="336101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(Causal) Bayesian networks"/>
          <p:cNvSpPr txBox="1"/>
          <p:nvPr/>
        </p:nvSpPr>
        <p:spPr>
          <a:xfrm>
            <a:off x="6687990" y="988934"/>
            <a:ext cx="52459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200"/>
              </a:lnSpc>
              <a:defRPr sz="3200"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(Causal) Bayesian networks</a:t>
            </a:r>
          </a:p>
        </p:txBody>
      </p:sp>
      <p:sp>
        <p:nvSpPr>
          <p:cNvPr id="342" name="have “thick arrows”…"/>
          <p:cNvSpPr txBox="1"/>
          <p:nvPr/>
        </p:nvSpPr>
        <p:spPr>
          <a:xfrm>
            <a:off x="6687990" y="1665924"/>
            <a:ext cx="5504330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t>have “thick arrows”</a:t>
            </a:r>
          </a:p>
          <a:p>
            <a:pPr marL="228600" indent="-228600">
              <a:buSzPct val="100000"/>
              <a:buChar char="•"/>
            </a:pPr>
            <a:r>
              <a:t>limited expressiveness</a:t>
            </a:r>
          </a:p>
          <a:p>
            <a:pPr marL="228600" indent="-228600">
              <a:buSzPct val="100000"/>
              <a:buChar char="•"/>
            </a:pPr>
            <a:r>
              <a:t>relationships between events / propositions</a:t>
            </a:r>
          </a:p>
        </p:txBody>
      </p:sp>
      <p:grpSp>
        <p:nvGrpSpPr>
          <p:cNvPr id="346" name="Group"/>
          <p:cNvGrpSpPr/>
          <p:nvPr/>
        </p:nvGrpSpPr>
        <p:grpSpPr>
          <a:xfrm>
            <a:off x="551165" y="5016586"/>
            <a:ext cx="11641155" cy="4169865"/>
            <a:chOff x="0" y="0"/>
            <a:chExt cx="11641154" cy="4169864"/>
          </a:xfrm>
        </p:grpSpPr>
        <p:sp>
          <p:nvSpPr>
            <p:cNvPr id="343" name="Probabilistic programs"/>
            <p:cNvSpPr txBox="1"/>
            <p:nvPr/>
          </p:nvSpPr>
          <p:spPr>
            <a:xfrm>
              <a:off x="6136825" y="0"/>
              <a:ext cx="4390848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5200"/>
                </a:lnSpc>
                <a:defRPr sz="32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pPr/>
              <a:r>
                <a:t>Probabilistic programs</a:t>
              </a:r>
            </a:p>
          </p:txBody>
        </p:sp>
        <p:pic>
          <p:nvPicPr>
            <p:cNvPr id="34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1879"/>
              <a:ext cx="5715728" cy="3700832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45" name="have rich compositionality…"/>
            <p:cNvSpPr txBox="1"/>
            <p:nvPr/>
          </p:nvSpPr>
          <p:spPr>
            <a:xfrm>
              <a:off x="6136825" y="677364"/>
              <a:ext cx="5504330" cy="349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buSzPct val="100000"/>
                <a:buChar char="•"/>
              </a:pPr>
              <a:r>
                <a:t>have rich compositionality</a:t>
              </a:r>
            </a:p>
            <a:p>
              <a:pPr marL="228600" indent="-228600">
                <a:buSzPct val="100000"/>
                <a:buChar char="•"/>
              </a:pPr>
              <a:r>
                <a:t>provide a complete specification of the domain (nothing hidden behind arrows)</a:t>
              </a:r>
            </a:p>
            <a:p>
              <a:pPr marL="228600" indent="-228600">
                <a:buSzPct val="100000"/>
                <a:buChar char="•"/>
              </a:pPr>
              <a:r>
                <a:t>support productive inferences </a:t>
              </a:r>
            </a:p>
            <a:p>
              <a:pPr marL="228600" indent="-228600">
                <a:buSzPct val="100000"/>
                <a:buChar char="•"/>
              </a:pPr>
              <a:r>
                <a:t>support reasoning about events, properties, agents, objects, 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robabilistic language of thought hypothesi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Probabilistic language of thought hypothesis</a:t>
            </a:r>
          </a:p>
        </p:txBody>
      </p:sp>
      <p:sp>
        <p:nvSpPr>
          <p:cNvPr id="349" name="Fodor (1975). The language of thought…"/>
          <p:cNvSpPr/>
          <p:nvPr/>
        </p:nvSpPr>
        <p:spPr>
          <a:xfrm>
            <a:off x="43135" y="8089900"/>
            <a:ext cx="1291853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4600"/>
              </a:lnSpc>
              <a:defRPr sz="2700"/>
            </a:pPr>
            <a:r>
              <a:t>Fodor (1975). The language of thought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t>Goodman, Tenenbaum, &amp; Gerstenberg (2015) Concepts in a probabilistic language of thought.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t>  </a:t>
            </a:r>
          </a:p>
        </p:txBody>
      </p:sp>
      <p:sp>
        <p:nvSpPr>
          <p:cNvPr id="350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pPr/>
            <a:r>
              <a:t>“Concepts have a language-like compositionality and encode probabilistic knowledge. These features allow them to be extended productively to new situations and support flexible reasoning and learning by probabilistic inference.“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robabilistic language of thought hypothesi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Probabilistic language of thought hypothesis</a:t>
            </a:r>
          </a:p>
        </p:txBody>
      </p:sp>
      <p:sp>
        <p:nvSpPr>
          <p:cNvPr id="353" name="Goodman, Tenenbaum, &amp; Gerstenberg (2015) Concepts in a probabilistic language of thought. The Conceptual Mind: New Directions in the Study of Concepts"/>
          <p:cNvSpPr/>
          <p:nvPr/>
        </p:nvSpPr>
        <p:spPr>
          <a:xfrm>
            <a:off x="43135" y="8712200"/>
            <a:ext cx="129185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t>Goodman, Tenenbaum, &amp; Gerstenberg (2015) Concepts in a probabilistic language of thought.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t>  </a:t>
            </a:r>
          </a:p>
        </p:txBody>
      </p:sp>
      <p:sp>
        <p:nvSpPr>
          <p:cNvPr id="354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pPr/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8241" y="3718532"/>
            <a:ext cx="1825753" cy="31409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8" name="Group"/>
          <p:cNvGrpSpPr/>
          <p:nvPr/>
        </p:nvGrpSpPr>
        <p:grpSpPr>
          <a:xfrm>
            <a:off x="900039" y="3106173"/>
            <a:ext cx="3866788" cy="3529016"/>
            <a:chOff x="0" y="0"/>
            <a:chExt cx="3866787" cy="3529015"/>
          </a:xfrm>
        </p:grpSpPr>
        <p:sp>
          <p:nvSpPr>
            <p:cNvPr id="356" name="Compositionality"/>
            <p:cNvSpPr txBox="1"/>
            <p:nvPr/>
          </p:nvSpPr>
          <p:spPr>
            <a:xfrm>
              <a:off x="1341823" y="0"/>
              <a:ext cx="252496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pPr/>
              <a:r>
                <a:t>Compositionality</a:t>
              </a:r>
            </a:p>
          </p:txBody>
        </p:sp>
        <p:sp>
          <p:nvSpPr>
            <p:cNvPr id="357" name="“A giraffe with a blue ribbon around its neck eats ice cream.”"/>
            <p:cNvSpPr/>
            <p:nvPr/>
          </p:nvSpPr>
          <p:spPr>
            <a:xfrm>
              <a:off x="0" y="836615"/>
              <a:ext cx="2019009" cy="269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/>
              </a:lvl1pPr>
            </a:lstStyle>
            <a:p>
              <a:pPr/>
              <a:r>
                <a:t>“A giraffe with a blue ribbon around its neck eats ice cream.”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6414670" y="3106173"/>
            <a:ext cx="5905805" cy="4164016"/>
            <a:chOff x="0" y="0"/>
            <a:chExt cx="5905804" cy="4164015"/>
          </a:xfrm>
        </p:grpSpPr>
        <p:sp>
          <p:nvSpPr>
            <p:cNvPr id="359" name="Productivity"/>
            <p:cNvSpPr txBox="1"/>
            <p:nvPr/>
          </p:nvSpPr>
          <p:spPr>
            <a:xfrm>
              <a:off x="2040026" y="0"/>
              <a:ext cx="182575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pPr/>
              <a:r>
                <a:t>Productivity</a:t>
              </a:r>
            </a:p>
          </p:txBody>
        </p:sp>
        <p:sp>
          <p:nvSpPr>
            <p:cNvPr id="360" name="&quot;infinite use of finite means”…"/>
            <p:cNvSpPr txBox="1"/>
            <p:nvPr/>
          </p:nvSpPr>
          <p:spPr>
            <a:xfrm>
              <a:off x="956919" y="597848"/>
              <a:ext cx="42418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lnSpc>
                  <a:spcPts val="3700"/>
                </a:lnSpc>
                <a:spcBef>
                  <a:spcPts val="300"/>
                </a:spcBef>
                <a:defRPr sz="2500"/>
              </a:pPr>
              <a:r>
                <a:t>"</a:t>
              </a:r>
              <a:r>
                <a:rPr>
                  <a:latin typeface="Avenir Book Oblique"/>
                  <a:ea typeface="Avenir Book Oblique"/>
                  <a:cs typeface="Avenir Book Oblique"/>
                  <a:sym typeface="Avenir Book Oblique"/>
                </a:rPr>
                <a:t>infinite use of finite means</a:t>
              </a:r>
              <a:r>
                <a:t>”</a:t>
              </a:r>
            </a:p>
            <a:p>
              <a:pPr algn="ctr">
                <a:lnSpc>
                  <a:spcPts val="3500"/>
                </a:lnSpc>
                <a:spcBef>
                  <a:spcPts val="300"/>
                </a:spcBef>
              </a:pPr>
              <a:r>
                <a:t>(Wilhelm von Humboldt)</a:t>
              </a:r>
            </a:p>
          </p:txBody>
        </p:sp>
        <p:sp>
          <p:nvSpPr>
            <p:cNvPr id="361" name="limited number of letters"/>
            <p:cNvSpPr txBox="1"/>
            <p:nvPr/>
          </p:nvSpPr>
          <p:spPr>
            <a:xfrm>
              <a:off x="1231087" y="2427596"/>
              <a:ext cx="347655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limited number of letters</a:t>
              </a:r>
            </a:p>
          </p:txBody>
        </p:sp>
        <p:sp>
          <p:nvSpPr>
            <p:cNvPr id="362" name="fixed set of grammatical rules"/>
            <p:cNvSpPr txBox="1"/>
            <p:nvPr/>
          </p:nvSpPr>
          <p:spPr>
            <a:xfrm>
              <a:off x="898093" y="3035455"/>
              <a:ext cx="410962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fixed set of grammatical rules</a:t>
              </a:r>
            </a:p>
          </p:txBody>
        </p:sp>
        <p:sp>
          <p:nvSpPr>
            <p:cNvPr id="363" name="can express an infinite number of thoughts"/>
            <p:cNvSpPr txBox="1"/>
            <p:nvPr/>
          </p:nvSpPr>
          <p:spPr>
            <a:xfrm>
              <a:off x="0" y="3643315"/>
              <a:ext cx="590580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can express an infinite number of thoughts</a:t>
              </a:r>
            </a:p>
          </p:txBody>
        </p:sp>
        <p:sp>
          <p:nvSpPr>
            <p:cNvPr id="364" name="Language"/>
            <p:cNvSpPr txBox="1"/>
            <p:nvPr/>
          </p:nvSpPr>
          <p:spPr>
            <a:xfrm>
              <a:off x="2198522" y="1821657"/>
              <a:ext cx="150876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pPr/>
              <a:r>
                <a:t>Language</a:t>
              </a:r>
            </a:p>
          </p:txBody>
        </p:sp>
      </p:grp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" y="3067050"/>
            <a:ext cx="5080000" cy="46355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5" grpId="2"/>
      <p:bldP build="whole" bldLvl="1" animBg="1" rev="0" advAuto="0" spid="366" grpId="3"/>
      <p:bldP build="whole" bldLvl="1" animBg="1" rev="0" advAuto="0" spid="358" grpId="1"/>
      <p:bldP build="whole" bldLvl="1" animBg="1" rev="0" advAuto="0" spid="365" grpId="4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9" name="Probabilistic programs"/>
          <p:cNvSpPr txBox="1"/>
          <p:nvPr/>
        </p:nvSpPr>
        <p:spPr>
          <a:xfrm>
            <a:off x="3871317" y="310313"/>
            <a:ext cx="8757500" cy="95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53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Probabilistic programs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Why WebPPL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Why WebPPL?</a:t>
            </a:r>
          </a:p>
        </p:txBody>
      </p:sp>
      <p:pic>
        <p:nvPicPr>
          <p:cNvPr id="372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570497" y="5046371"/>
            <a:ext cx="7863807" cy="76201"/>
          </a:xfrm>
          <a:prstGeom prst="rect">
            <a:avLst/>
          </a:prstGeom>
        </p:spPr>
      </p:pic>
      <p:pic>
        <p:nvPicPr>
          <p:cNvPr id="374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" y="2001503"/>
            <a:ext cx="11353800" cy="76201"/>
          </a:xfrm>
          <a:prstGeom prst="rect">
            <a:avLst/>
          </a:prstGeom>
        </p:spPr>
      </p:pic>
      <p:sp>
        <p:nvSpPr>
          <p:cNvPr id="376" name="WebPPL"/>
          <p:cNvSpPr txBox="1"/>
          <p:nvPr/>
        </p:nvSpPr>
        <p:spPr>
          <a:xfrm>
            <a:off x="2519502" y="1117600"/>
            <a:ext cx="2149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WebPPL</a:t>
            </a:r>
          </a:p>
        </p:txBody>
      </p:sp>
      <p:sp>
        <p:nvSpPr>
          <p:cNvPr id="377" name="other PPLs"/>
          <p:cNvSpPr txBox="1"/>
          <p:nvPr/>
        </p:nvSpPr>
        <p:spPr>
          <a:xfrm>
            <a:off x="8047113" y="1117600"/>
            <a:ext cx="27271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pPr/>
            <a:r>
              <a:t>other PPLs</a:t>
            </a:r>
          </a:p>
        </p:txBody>
      </p:sp>
      <p:sp>
        <p:nvSpPr>
          <p:cNvPr id="378" name="written by cognitive scientists for cognitive scientists…"/>
          <p:cNvSpPr txBox="1"/>
          <p:nvPr/>
        </p:nvSpPr>
        <p:spPr>
          <a:xfrm>
            <a:off x="858690" y="2336700"/>
            <a:ext cx="55043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t>written by cognitive scientists for cognitive scientists</a:t>
            </a:r>
          </a:p>
          <a:p>
            <a:pPr marL="228600" indent="-228600">
              <a:buSzPct val="100000"/>
              <a:buChar char="•"/>
            </a:pPr>
            <a:r>
              <a:t>goal: building computational models of cognition</a:t>
            </a:r>
          </a:p>
          <a:p>
            <a:pPr marL="228600" indent="-228600">
              <a:buSzPct val="100000"/>
              <a:buChar char="•"/>
            </a:pPr>
            <a:r>
              <a:t>extremely flexible</a:t>
            </a:r>
          </a:p>
          <a:p>
            <a:pPr marL="228600" indent="-228600">
              <a:buSzPct val="100000"/>
              <a:buChar char="•"/>
            </a:pPr>
            <a:r>
              <a:t>can be slow</a:t>
            </a:r>
          </a:p>
        </p:txBody>
      </p:sp>
      <p:sp>
        <p:nvSpPr>
          <p:cNvPr id="379" name="Stan, Anglican, Alchemy, BUGS, Edward, PyMC…"/>
          <p:cNvSpPr txBox="1"/>
          <p:nvPr/>
        </p:nvSpPr>
        <p:spPr>
          <a:xfrm>
            <a:off x="6933880" y="2336700"/>
            <a:ext cx="5174626" cy="349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t>Stan, Anglican, Alchemy, BUGS, Edward, PyMC</a:t>
            </a:r>
          </a:p>
          <a:p>
            <a:pPr marL="228600" indent="-228600">
              <a:buSzPct val="100000"/>
              <a:buChar char="•"/>
            </a:pPr>
            <a:r>
              <a:t>goal: building rich models for data analysis</a:t>
            </a:r>
          </a:p>
          <a:p>
            <a:pPr marL="228600" indent="-228600">
              <a:buSzPct val="100000"/>
              <a:buChar char="•"/>
            </a:pPr>
            <a:r>
              <a:t>flexible but limited</a:t>
            </a:r>
          </a:p>
          <a:p>
            <a:pPr marL="228600" indent="-228600">
              <a:buSzPct val="100000"/>
              <a:buChar char="•"/>
            </a:pPr>
            <a:r>
              <a:t>faster (for the models that can be expressed)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845"/>
            <a:ext cx="13004800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ug of War"/>
          <p:cNvSpPr/>
          <p:nvPr/>
        </p:nvSpPr>
        <p:spPr>
          <a:xfrm>
            <a:off x="3948429" y="781050"/>
            <a:ext cx="536194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8000"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/>
            <a:r>
              <a:t>Tug of War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WebPPL basics…"/>
          <p:cNvSpPr/>
          <p:nvPr>
            <p:ph type="body" sz="half" idx="1"/>
          </p:nvPr>
        </p:nvSpPr>
        <p:spPr>
          <a:xfrm>
            <a:off x="1981571" y="2654994"/>
            <a:ext cx="9041657" cy="3818831"/>
          </a:xfrm>
          <a:prstGeom prst="rect">
            <a:avLst/>
          </a:prstGeom>
        </p:spPr>
        <p:txBody>
          <a:bodyPr/>
          <a:lstStyle/>
          <a:p>
            <a:pPr marL="924560" indent="-924560" defTabSz="531622">
              <a:spcBef>
                <a:spcPts val="1800"/>
              </a:spcBef>
              <a:buSzPct val="100000"/>
              <a:buAutoNum type="arabicPeriod" startAt="1"/>
              <a:defRPr sz="5096"/>
            </a:pPr>
            <a:r>
              <a:t>WebPPL basics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 startAt="1"/>
              <a:defRPr sz="5096"/>
            </a:pPr>
            <a:r>
              <a:t>Building generative models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 startAt="1"/>
              <a:defRPr sz="5096"/>
            </a:pPr>
            <a:r>
              <a:t>Doing inference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http://bit.do/webppl"/>
          <p:cNvSpPr txBox="1"/>
          <p:nvPr/>
        </p:nvSpPr>
        <p:spPr>
          <a:xfrm>
            <a:off x="756951" y="3981450"/>
            <a:ext cx="11490898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pPr/>
            <a:r>
              <a:t>http://bit.do/webppl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1. WebPPL basics"/>
          <p:cNvSpPr txBox="1"/>
          <p:nvPr/>
        </p:nvSpPr>
        <p:spPr>
          <a:xfrm>
            <a:off x="2863087" y="4203700"/>
            <a:ext cx="7278625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pPr/>
            <a:r>
              <a:t>1. WebPPL basics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declare variables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declare variables</a:t>
            </a:r>
          </a:p>
          <a:p>
            <a:pPr/>
            <a:r>
              <a:t>data formats: numbers, strings, logicals, objects, arrays</a:t>
            </a:r>
          </a:p>
          <a:p>
            <a:pPr/>
            <a:r>
              <a:t>if-then-statements</a:t>
            </a:r>
          </a:p>
          <a:p>
            <a:pPr/>
            <a:r>
              <a:t>defining functions</a:t>
            </a:r>
          </a:p>
          <a:p>
            <a:pPr/>
            <a:r>
              <a:t>higher order functions</a:t>
            </a:r>
          </a:p>
          <a:p>
            <a:pPr lvl="1">
              <a:buChar char="-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map</a:t>
            </a:r>
          </a:p>
        </p:txBody>
      </p:sp>
      <p:sp>
        <p:nvSpPr>
          <p:cNvPr id="388" name="WebPPL basic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WebPPL basics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WebPPL = purely functional programming languag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WebPPL = purely functional programming language </a:t>
            </a:r>
          </a:p>
          <a:p>
            <a:pPr lvl="1">
              <a:buChar char="-"/>
            </a:pPr>
            <a:r>
              <a:rPr>
                <a:latin typeface="+mn-lt"/>
                <a:ea typeface="+mn-ea"/>
                <a:cs typeface="+mn-cs"/>
                <a:sym typeface="Avenir Heavy"/>
              </a:rPr>
              <a:t>can’t</a:t>
            </a:r>
            <a:r>
              <a:t> write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 </a:t>
            </a:r>
            <a:r>
              <a:t>loops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while</a:t>
            </a:r>
            <a:r>
              <a:t> statements</a:t>
            </a:r>
          </a:p>
          <a:p>
            <a:pPr lvl="1">
              <a:buChar char="-"/>
            </a:pPr>
            <a:r>
              <a:rPr>
                <a:latin typeface="+mn-lt"/>
                <a:ea typeface="+mn-ea"/>
                <a:cs typeface="+mn-cs"/>
                <a:sym typeface="Avenir Heavy"/>
              </a:rPr>
              <a:t>can</a:t>
            </a:r>
            <a:r>
              <a:t> create higher-order functions and recursive functions </a:t>
            </a:r>
          </a:p>
          <a:p>
            <a:pPr lvl="2" marL="1300574" indent="-411574">
              <a:buChar char="-"/>
            </a:pPr>
            <a:r>
              <a:t>for example: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t> = apply a function to each element of a list (like a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t> loop)</a:t>
            </a:r>
          </a:p>
        </p:txBody>
      </p:sp>
      <p:sp>
        <p:nvSpPr>
          <p:cNvPr id="391" name="WebPPL basic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WebPPL basics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 b="0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2. Building generative models"/>
          <p:cNvSpPr txBox="1"/>
          <p:nvPr/>
        </p:nvSpPr>
        <p:spPr>
          <a:xfrm>
            <a:off x="332485" y="4203700"/>
            <a:ext cx="12339829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pPr/>
            <a:r>
              <a:t>2. 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orward sampling and random primitives…"/>
          <p:cNvSpPr/>
          <p:nvPr>
            <p:ph type="body" idx="1"/>
          </p:nvPr>
        </p:nvSpPr>
        <p:spPr>
          <a:xfrm>
            <a:off x="952500" y="1156394"/>
            <a:ext cx="11099800" cy="7679409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forward sampling and random primitives</a:t>
            </a:r>
          </a:p>
          <a:p>
            <a:pPr marL="493888" indent="-493888"/>
            <a:r>
              <a:t>building simple models</a:t>
            </a:r>
          </a:p>
          <a:p>
            <a:pPr marL="493888" indent="-493888"/>
            <a:r>
              <a:t>sample from probability distributions</a:t>
            </a:r>
          </a:p>
          <a:p>
            <a:pPr marL="493888" indent="-493888"/>
            <a:r>
              <a:t>memoization: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mem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493888" indent="-493888"/>
            <a:r>
              <a:t>recursive functions</a:t>
            </a:r>
          </a:p>
        </p:txBody>
      </p:sp>
      <p:sp>
        <p:nvSpPr>
          <p:cNvPr id="397" name="Building generative model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WebPPL is a language to formally describe how  the world works…"/>
          <p:cNvSpPr/>
          <p:nvPr>
            <p:ph type="body" idx="1"/>
          </p:nvPr>
        </p:nvSpPr>
        <p:spPr>
          <a:xfrm>
            <a:off x="952500" y="1156394"/>
            <a:ext cx="11099800" cy="6328322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WebPPL is a language to formally describe how  the world works</a:t>
            </a:r>
          </a:p>
          <a:p>
            <a:pPr marL="493888" indent="-493888"/>
            <a:r>
              <a:t>random choices capture our uncertainty or ignorance</a:t>
            </a:r>
          </a:p>
          <a:p>
            <a:pPr marL="493888" indent="-493888"/>
            <a:r>
              <a:t>the language is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universal</a:t>
            </a:r>
            <a:r>
              <a:t>: it can express any computable process</a:t>
            </a:r>
          </a:p>
          <a:p>
            <a:pPr marL="493888" indent="-493888"/>
            <a:r>
              <a:t>causal dependence is important: the program describes what influences what</a:t>
            </a:r>
          </a:p>
        </p:txBody>
      </p:sp>
      <p:sp>
        <p:nvSpPr>
          <p:cNvPr id="400" name="Building generative model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Building generative models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 b="0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2" name="Stuhlmüller, Tenenbaum, &amp; Goodman (2010) Learning Structured Generative Concepts. Cognitive Science Proceedings…"/>
          <p:cNvSpPr txBox="1"/>
          <p:nvPr/>
        </p:nvSpPr>
        <p:spPr>
          <a:xfrm>
            <a:off x="247142" y="8078392"/>
            <a:ext cx="12510517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t>Stuhlmüller, Tenenbaum, &amp; Goodman (2010) Learning Structured Generative Concepts. 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t>Stuhlmüller &amp; Goodman (2014) Reasoning about reasoning by nested conditioning: Modeling theory of mind with probabilistic programs. Cognitive Systems Research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Building generative model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Building generative models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 b="0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6" name="var a = flip(0.3)…"/>
          <p:cNvSpPr txBox="1"/>
          <p:nvPr/>
        </p:nvSpPr>
        <p:spPr>
          <a:xfrm>
            <a:off x="308458" y="2852787"/>
            <a:ext cx="5103243" cy="21971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return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407" name="Random primitives:"/>
          <p:cNvSpPr txBox="1"/>
          <p:nvPr/>
        </p:nvSpPr>
        <p:spPr>
          <a:xfrm>
            <a:off x="302604" y="2116186"/>
            <a:ext cx="44323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900"/>
            </a:lvl1pPr>
          </a:lstStyle>
          <a:p>
            <a:pPr/>
            <a:r>
              <a:t>Random primitives:</a:t>
            </a:r>
          </a:p>
        </p:txBody>
      </p:sp>
      <p:sp>
        <p:nvSpPr>
          <p:cNvPr id="408" name="=&gt; 1"/>
          <p:cNvSpPr txBox="1"/>
          <p:nvPr/>
        </p:nvSpPr>
        <p:spPr>
          <a:xfrm>
            <a:off x="5575362" y="2725786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=&gt; 1</a:t>
            </a:r>
          </a:p>
        </p:txBody>
      </p:sp>
      <p:sp>
        <p:nvSpPr>
          <p:cNvPr id="409" name="=&gt; 0"/>
          <p:cNvSpPr txBox="1"/>
          <p:nvPr/>
        </p:nvSpPr>
        <p:spPr>
          <a:xfrm>
            <a:off x="5575362" y="33099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=&gt; 0</a:t>
            </a:r>
          </a:p>
        </p:txBody>
      </p:sp>
      <p:sp>
        <p:nvSpPr>
          <p:cNvPr id="410" name="=&gt; 1"/>
          <p:cNvSpPr txBox="1"/>
          <p:nvPr/>
        </p:nvSpPr>
        <p:spPr>
          <a:xfrm>
            <a:off x="5575362" y="3856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=&gt; 1</a:t>
            </a:r>
          </a:p>
        </p:txBody>
      </p:sp>
      <p:sp>
        <p:nvSpPr>
          <p:cNvPr id="411" name="=&gt; 2"/>
          <p:cNvSpPr txBox="1"/>
          <p:nvPr/>
        </p:nvSpPr>
        <p:spPr>
          <a:xfrm>
            <a:off x="5575362" y="4364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=&gt; 2</a:t>
            </a:r>
          </a:p>
        </p:txBody>
      </p:sp>
      <p:sp>
        <p:nvSpPr>
          <p:cNvPr id="412" name="0"/>
          <p:cNvSpPr txBox="1"/>
          <p:nvPr/>
        </p:nvSpPr>
        <p:spPr>
          <a:xfrm>
            <a:off x="67945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3" name="0"/>
          <p:cNvSpPr txBox="1"/>
          <p:nvPr/>
        </p:nvSpPr>
        <p:spPr>
          <a:xfrm>
            <a:off x="67945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4" name="0"/>
          <p:cNvSpPr txBox="1"/>
          <p:nvPr/>
        </p:nvSpPr>
        <p:spPr>
          <a:xfrm>
            <a:off x="67945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5" name="0"/>
          <p:cNvSpPr txBox="1"/>
          <p:nvPr/>
        </p:nvSpPr>
        <p:spPr>
          <a:xfrm>
            <a:off x="67945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6" name="0"/>
          <p:cNvSpPr txBox="1"/>
          <p:nvPr/>
        </p:nvSpPr>
        <p:spPr>
          <a:xfrm>
            <a:off x="72263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7" name="0"/>
          <p:cNvSpPr txBox="1"/>
          <p:nvPr/>
        </p:nvSpPr>
        <p:spPr>
          <a:xfrm>
            <a:off x="72263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8" name="1"/>
          <p:cNvSpPr txBox="1"/>
          <p:nvPr/>
        </p:nvSpPr>
        <p:spPr>
          <a:xfrm>
            <a:off x="72263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9" name="1"/>
          <p:cNvSpPr txBox="1"/>
          <p:nvPr/>
        </p:nvSpPr>
        <p:spPr>
          <a:xfrm>
            <a:off x="72263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graphicFrame>
        <p:nvGraphicFramePr>
          <p:cNvPr id="420" name="2D Column Chart"/>
          <p:cNvGraphicFramePr/>
          <p:nvPr/>
        </p:nvGraphicFramePr>
        <p:xfrm>
          <a:off x="8318562" y="2141586"/>
          <a:ext cx="4445001" cy="32956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421" name="…"/>
          <p:cNvSpPr txBox="1"/>
          <p:nvPr/>
        </p:nvSpPr>
        <p:spPr>
          <a:xfrm>
            <a:off x="7541207" y="3316337"/>
            <a:ext cx="73169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…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1401154" y="5551537"/>
            <a:ext cx="11781509" cy="1473201"/>
            <a:chOff x="0" y="0"/>
            <a:chExt cx="11781507" cy="1473200"/>
          </a:xfrm>
        </p:grpSpPr>
        <p:sp>
          <p:nvSpPr>
            <p:cNvPr id="422" name="Sampling"/>
            <p:cNvSpPr txBox="1"/>
            <p:nvPr/>
          </p:nvSpPr>
          <p:spPr>
            <a:xfrm>
              <a:off x="178816" y="812800"/>
              <a:ext cx="1877567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Sampling</a:t>
              </a:r>
            </a:p>
          </p:txBody>
        </p:sp>
        <p:sp>
          <p:nvSpPr>
            <p:cNvPr id="423" name="}"/>
            <p:cNvSpPr txBox="1"/>
            <p:nvPr/>
          </p:nvSpPr>
          <p:spPr>
            <a:xfrm rot="5400000">
              <a:off x="980411" y="-971550"/>
              <a:ext cx="896678" cy="285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424" name="Distributions"/>
            <p:cNvSpPr txBox="1"/>
            <p:nvPr/>
          </p:nvSpPr>
          <p:spPr>
            <a:xfrm>
              <a:off x="6765007" y="812800"/>
              <a:ext cx="50165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Distributions</a:t>
              </a:r>
            </a:p>
          </p:txBody>
        </p:sp>
        <p:sp>
          <p:nvSpPr>
            <p:cNvPr id="425" name="}"/>
            <p:cNvSpPr txBox="1"/>
            <p:nvPr/>
          </p:nvSpPr>
          <p:spPr>
            <a:xfrm rot="5400000">
              <a:off x="8951918" y="-980412"/>
              <a:ext cx="896678" cy="285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426" name="≅"/>
            <p:cNvSpPr txBox="1"/>
            <p:nvPr/>
          </p:nvSpPr>
          <p:spPr>
            <a:xfrm>
              <a:off x="4695310" y="90301"/>
              <a:ext cx="104047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7500">
                  <a:latin typeface="궁서체"/>
                  <a:ea typeface="궁서체"/>
                  <a:cs typeface="궁서체"/>
                  <a:sym typeface="궁서체"/>
                </a:defRPr>
              </a:lvl1pPr>
            </a:lstStyle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>
                  <a:latin typeface="궁서체"/>
                  <a:ea typeface="궁서체"/>
                  <a:cs typeface="궁서체"/>
                  <a:sym typeface="궁서체"/>
                </a:rPr>
                <a:t>≅</a:t>
              </a:r>
            </a:p>
          </p:txBody>
        </p:sp>
      </p:grpSp>
      <p:pic>
        <p:nvPicPr>
          <p:cNvPr id="4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1160" y="2473184"/>
            <a:ext cx="3506504" cy="84040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Goodman, Mansinghka, Roy, Bonawitz, &amp; Tenenbaum (2008) Church: A language for generative models. Uncertainty in Artificial Intelligence"/>
          <p:cNvSpPr txBox="1"/>
          <p:nvPr/>
        </p:nvSpPr>
        <p:spPr>
          <a:xfrm>
            <a:off x="222205" y="8799190"/>
            <a:ext cx="1256039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pPr/>
            <a:r>
              <a:t>Goodman, Mansinghka, Roy, Bonawitz, &amp; Tenenbaum (2008) Church: A language for generative models. Uncertainty in Artificial Intelligence</a:t>
            </a:r>
          </a:p>
        </p:txBody>
      </p:sp>
      <p:sp>
        <p:nvSpPr>
          <p:cNvPr id="430" name="any computable distribution can be represented as the distribution induced by sampling from a probabilistic program"/>
          <p:cNvSpPr txBox="1"/>
          <p:nvPr/>
        </p:nvSpPr>
        <p:spPr>
          <a:xfrm>
            <a:off x="1114429" y="7324725"/>
            <a:ext cx="1077594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solidFill>
                  <a:schemeClr val="accent5"/>
                </a:solidFill>
              </a:defRPr>
            </a:lvl1pPr>
          </a:lstStyle>
          <a:p>
            <a:pPr/>
            <a:r>
              <a:t>any computable distribution can be represented as the distribution induced by sampling from a probabilistic program</a:t>
            </a:r>
          </a:p>
        </p:txBody>
      </p:sp>
      <p:sp>
        <p:nvSpPr>
          <p:cNvPr id="431" name="relationship between sampling and probability distributions"/>
          <p:cNvSpPr txBox="1"/>
          <p:nvPr/>
        </p:nvSpPr>
        <p:spPr>
          <a:xfrm>
            <a:off x="730300" y="1093836"/>
            <a:ext cx="987093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800"/>
              </a:lnSpc>
              <a:defRPr sz="2900"/>
            </a:lvl1pPr>
          </a:lstStyle>
          <a:p>
            <a:pPr/>
            <a:r>
              <a:t>relationship between sampling and probability distributions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5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2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7" grpId="10"/>
      <p:bldP build="whole" bldLvl="1" animBg="1" rev="0" advAuto="0" spid="409" grpId="2"/>
      <p:bldP build="whole" bldLvl="1" animBg="1" rev="0" advAuto="0" spid="408" grpId="1"/>
      <p:bldP build="whole" bldLvl="1" animBg="1" rev="0" advAuto="0" spid="418" grpId="11"/>
      <p:bldP build="whole" bldLvl="1" animBg="1" rev="0" advAuto="0" spid="430" grpId="17"/>
      <p:bldP build="whole" bldLvl="1" animBg="1" rev="0" advAuto="0" spid="410" grpId="3"/>
      <p:bldP build="whole" bldLvl="1" animBg="1" rev="0" advAuto="0" spid="414" grpId="7"/>
      <p:bldP build="whole" bldLvl="1" animBg="1" rev="0" advAuto="0" spid="421" grpId="13"/>
      <p:bldP build="whole" bldLvl="1" animBg="1" rev="0" advAuto="0" spid="419" grpId="12"/>
      <p:bldP build="whole" bldLvl="1" animBg="1" rev="0" advAuto="0" spid="427" grpId="16"/>
      <p:bldP build="whole" bldLvl="1" animBg="1" rev="0" advAuto="0" spid="411" grpId="4"/>
      <p:bldP build="whole" bldLvl="1" animBg="1" rev="0" advAuto="0" spid="416" grpId="9"/>
      <p:bldP build="whole" bldLvl="1" animBg="1" rev="0" advAuto="0" spid="413" grpId="6"/>
      <p:bldP build="whole" bldLvl="1" animBg="1" rev="0" advAuto="0" spid="415" grpId="8"/>
      <p:bldP build="whole" bldLvl="1" animBg="1" rev="0" advAuto="0" spid="420" grpId="14"/>
      <p:bldP build="whole" bldLvl="1" animBg="1" rev="0" advAuto="0" spid="428" grpId="15"/>
      <p:bldP build="whole" bldLvl="1" animBg="1" rev="0" advAuto="0" spid="412" grpId="5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3. Doing inference"/>
          <p:cNvSpPr txBox="1"/>
          <p:nvPr/>
        </p:nvSpPr>
        <p:spPr>
          <a:xfrm>
            <a:off x="2676550" y="4203700"/>
            <a:ext cx="765170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pPr/>
            <a:r>
              <a:t>3. Doing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"/>
          <p:cNvGrpSpPr/>
          <p:nvPr/>
        </p:nvGrpSpPr>
        <p:grpSpPr>
          <a:xfrm>
            <a:off x="2914587" y="793750"/>
            <a:ext cx="9969501" cy="5613401"/>
            <a:chOff x="0" y="0"/>
            <a:chExt cx="9969500" cy="5613400"/>
          </a:xfrm>
        </p:grpSpPr>
        <p:pic>
          <p:nvPicPr>
            <p:cNvPr id="112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Tom</a:t>
              </a:r>
            </a:p>
          </p:txBody>
        </p:sp>
        <p:sp>
          <p:nvSpPr>
            <p:cNvPr id="114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Steve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Doing inferenc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Doing inference</a:t>
            </a:r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594" y="2545914"/>
            <a:ext cx="4976176" cy="49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ircle"/>
          <p:cNvSpPr/>
          <p:nvPr/>
        </p:nvSpPr>
        <p:spPr>
          <a:xfrm>
            <a:off x="3313735" y="2391485"/>
            <a:ext cx="279894" cy="2798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38" name="Line"/>
          <p:cNvSpPr/>
          <p:nvPr/>
        </p:nvSpPr>
        <p:spPr>
          <a:xfrm>
            <a:off x="1257453" y="7786783"/>
            <a:ext cx="4388489" cy="982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fill="norm" stroke="1" extrusionOk="0">
                <a:moveTo>
                  <a:pt x="0" y="19964"/>
                </a:moveTo>
                <a:cubicBezTo>
                  <a:pt x="2419" y="20472"/>
                  <a:pt x="4752" y="17453"/>
                  <a:pt x="6269" y="11918"/>
                </a:cubicBezTo>
                <a:cubicBezTo>
                  <a:pt x="7648" y="6887"/>
                  <a:pt x="8681" y="-367"/>
                  <a:pt x="10672" y="14"/>
                </a:cubicBezTo>
                <a:cubicBezTo>
                  <a:pt x="12399" y="345"/>
                  <a:pt x="13286" y="6595"/>
                  <a:pt x="14469" y="11204"/>
                </a:cubicBezTo>
                <a:cubicBezTo>
                  <a:pt x="16239" y="18099"/>
                  <a:pt x="18942" y="21233"/>
                  <a:pt x="21600" y="19270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39" name="Line"/>
          <p:cNvSpPr/>
          <p:nvPr/>
        </p:nvSpPr>
        <p:spPr>
          <a:xfrm>
            <a:off x="7168957" y="1057835"/>
            <a:ext cx="4718840" cy="140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fill="norm" stroke="1" extrusionOk="0">
                <a:moveTo>
                  <a:pt x="0" y="19089"/>
                </a:moveTo>
                <a:cubicBezTo>
                  <a:pt x="2225" y="18307"/>
                  <a:pt x="4446" y="17851"/>
                  <a:pt x="6658" y="17712"/>
                </a:cubicBezTo>
                <a:cubicBezTo>
                  <a:pt x="9621" y="17525"/>
                  <a:pt x="12862" y="17448"/>
                  <a:pt x="14763" y="11130"/>
                </a:cubicBezTo>
                <a:cubicBezTo>
                  <a:pt x="16375" y="5776"/>
                  <a:pt x="17660" y="-2511"/>
                  <a:pt x="19765" y="730"/>
                </a:cubicBezTo>
                <a:cubicBezTo>
                  <a:pt x="20732" y="2219"/>
                  <a:pt x="20878" y="5522"/>
                  <a:pt x="20998" y="8457"/>
                </a:cubicBezTo>
                <a:cubicBezTo>
                  <a:pt x="21136" y="11812"/>
                  <a:pt x="21333" y="15186"/>
                  <a:pt x="21600" y="18624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40" name="Run forward"/>
          <p:cNvSpPr txBox="1"/>
          <p:nvPr/>
        </p:nvSpPr>
        <p:spPr>
          <a:xfrm>
            <a:off x="1657457" y="919567"/>
            <a:ext cx="35924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500"/>
              </a:lnSpc>
              <a:defRPr sz="5100"/>
            </a:lvl1pPr>
          </a:lstStyle>
          <a:p>
            <a:pPr/>
            <a:r>
              <a:t>Run forward</a:t>
            </a:r>
          </a:p>
        </p:txBody>
      </p:sp>
      <p:pic>
        <p:nvPicPr>
          <p:cNvPr id="441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2040916" y="4871666"/>
            <a:ext cx="5003739" cy="352235"/>
          </a:xfrm>
          <a:prstGeom prst="rect">
            <a:avLst/>
          </a:prstGeom>
        </p:spPr>
      </p:pic>
      <p:sp>
        <p:nvSpPr>
          <p:cNvPr id="443" name="Where will the ball land?"/>
          <p:cNvSpPr txBox="1"/>
          <p:nvPr/>
        </p:nvSpPr>
        <p:spPr>
          <a:xfrm>
            <a:off x="1451044" y="1714622"/>
            <a:ext cx="40052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700"/>
              </a:lnSpc>
              <a:defRPr sz="2800"/>
            </a:lvl1pPr>
          </a:lstStyle>
          <a:p>
            <a:pPr/>
            <a:r>
              <a:t>Where will the ball land?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6984818" y="2504196"/>
            <a:ext cx="5707293" cy="6627227"/>
            <a:chOff x="0" y="-38100"/>
            <a:chExt cx="5707291" cy="6627226"/>
          </a:xfrm>
        </p:grpSpPr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38" y="3618"/>
              <a:ext cx="4976177" cy="496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ircle"/>
            <p:cNvSpPr/>
            <p:nvPr/>
          </p:nvSpPr>
          <p:spPr>
            <a:xfrm>
              <a:off x="4700580" y="4628769"/>
              <a:ext cx="279895" cy="27989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46" name="Reason backward"/>
            <p:cNvSpPr txBox="1"/>
            <p:nvPr/>
          </p:nvSpPr>
          <p:spPr>
            <a:xfrm>
              <a:off x="-1" y="5240673"/>
              <a:ext cx="515405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500"/>
                </a:lnSpc>
                <a:defRPr sz="5100"/>
              </a:lvl1pPr>
            </a:lstStyle>
            <a:p>
              <a:pPr/>
              <a:r>
                <a:t>Reason backward</a:t>
              </a:r>
            </a:p>
          </p:txBody>
        </p:sp>
        <p:pic>
          <p:nvPicPr>
            <p:cNvPr id="447" name="Line" descr="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3029306" y="2287651"/>
              <a:ext cx="5003738" cy="352235"/>
            </a:xfrm>
            <a:prstGeom prst="rect">
              <a:avLst/>
            </a:prstGeom>
            <a:effectLst/>
          </p:spPr>
        </p:pic>
        <p:sp>
          <p:nvSpPr>
            <p:cNvPr id="449" name="Where did the ball come from?"/>
            <p:cNvSpPr txBox="1"/>
            <p:nvPr/>
          </p:nvSpPr>
          <p:spPr>
            <a:xfrm>
              <a:off x="56990" y="6004926"/>
              <a:ext cx="504007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700"/>
                </a:lnSpc>
                <a:defRPr sz="2800"/>
              </a:lvl1pPr>
            </a:lstStyle>
            <a:p>
              <a:pPr/>
              <a:r>
                <a:t>Where did the ball come from?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8" grpId="1"/>
      <p:bldP build="whole" bldLvl="1" animBg="1" rev="0" advAuto="0" spid="450" grpId="2"/>
      <p:bldP build="whole" bldLvl="1" animBg="1" rev="0" advAuto="0" spid="439" grpId="3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Doing inferenc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Doing inference</a:t>
            </a:r>
          </a:p>
        </p:txBody>
      </p:sp>
      <p:sp>
        <p:nvSpPr>
          <p:cNvPr id="453" name="Infer(…"/>
          <p:cNvSpPr txBox="1"/>
          <p:nvPr/>
        </p:nvSpPr>
        <p:spPr>
          <a:xfrm>
            <a:off x="111580" y="1730760"/>
            <a:ext cx="6107405" cy="36703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Infer(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73FCD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chemeClr val="accent6"/>
                </a:solidFill>
              </a:rPr>
              <a:t>function(){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return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rPr>
                <a:solidFill>
                  <a:schemeClr val="accent6"/>
                </a:solidFill>
              </a:rPr>
              <a:t>}</a:t>
            </a:r>
            <a:r>
              <a:rPr>
                <a:solidFill>
                  <a:srgbClr val="000000"/>
                </a:solidFill>
              </a:rPr>
              <a:t>)</a:t>
            </a:r>
            <a:r>
              <a:t>  </a:t>
            </a:r>
          </a:p>
        </p:txBody>
      </p:sp>
      <p:sp>
        <p:nvSpPr>
          <p:cNvPr id="454" name="Conditional inference:"/>
          <p:cNvSpPr txBox="1"/>
          <p:nvPr/>
        </p:nvSpPr>
        <p:spPr>
          <a:xfrm>
            <a:off x="105230" y="1032261"/>
            <a:ext cx="53340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Conditional inference:</a:t>
            </a:r>
          </a:p>
        </p:txBody>
      </p:sp>
      <p:sp>
        <p:nvSpPr>
          <p:cNvPr id="455" name="=&gt; 1"/>
          <p:cNvSpPr txBox="1"/>
          <p:nvPr/>
        </p:nvSpPr>
        <p:spPr>
          <a:xfrm>
            <a:off x="6372612" y="26651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=&gt; 1</a:t>
            </a:r>
          </a:p>
        </p:txBody>
      </p:sp>
      <p:sp>
        <p:nvSpPr>
          <p:cNvPr id="456" name="=&gt; 0"/>
          <p:cNvSpPr txBox="1"/>
          <p:nvPr/>
        </p:nvSpPr>
        <p:spPr>
          <a:xfrm>
            <a:off x="6372612" y="32493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=&gt; 0</a:t>
            </a:r>
          </a:p>
        </p:txBody>
      </p:sp>
      <p:sp>
        <p:nvSpPr>
          <p:cNvPr id="457" name="=&gt; 1"/>
          <p:cNvSpPr txBox="1"/>
          <p:nvPr/>
        </p:nvSpPr>
        <p:spPr>
          <a:xfrm>
            <a:off x="6372612" y="37954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=&gt; 1</a:t>
            </a:r>
          </a:p>
        </p:txBody>
      </p:sp>
      <p:sp>
        <p:nvSpPr>
          <p:cNvPr id="458" name="=&gt; 2"/>
          <p:cNvSpPr txBox="1"/>
          <p:nvPr/>
        </p:nvSpPr>
        <p:spPr>
          <a:xfrm>
            <a:off x="6372612" y="47987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=&gt; 2</a:t>
            </a:r>
          </a:p>
        </p:txBody>
      </p:sp>
      <p:sp>
        <p:nvSpPr>
          <p:cNvPr id="459" name="0"/>
          <p:cNvSpPr txBox="1"/>
          <p:nvPr/>
        </p:nvSpPr>
        <p:spPr>
          <a:xfrm>
            <a:off x="75918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0" name="0"/>
          <p:cNvSpPr txBox="1"/>
          <p:nvPr/>
        </p:nvSpPr>
        <p:spPr>
          <a:xfrm>
            <a:off x="75918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1" name="0"/>
          <p:cNvSpPr txBox="1"/>
          <p:nvPr/>
        </p:nvSpPr>
        <p:spPr>
          <a:xfrm>
            <a:off x="75918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2" name="0"/>
          <p:cNvSpPr txBox="1"/>
          <p:nvPr/>
        </p:nvSpPr>
        <p:spPr>
          <a:xfrm>
            <a:off x="7591812" y="47732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3" name="0"/>
          <p:cNvSpPr txBox="1"/>
          <p:nvPr/>
        </p:nvSpPr>
        <p:spPr>
          <a:xfrm>
            <a:off x="80236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4" name="0"/>
          <p:cNvSpPr txBox="1"/>
          <p:nvPr/>
        </p:nvSpPr>
        <p:spPr>
          <a:xfrm>
            <a:off x="80236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5" name="1"/>
          <p:cNvSpPr txBox="1"/>
          <p:nvPr/>
        </p:nvSpPr>
        <p:spPr>
          <a:xfrm>
            <a:off x="80236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6" name="1"/>
          <p:cNvSpPr txBox="1"/>
          <p:nvPr/>
        </p:nvSpPr>
        <p:spPr>
          <a:xfrm>
            <a:off x="80236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7" name="1"/>
          <p:cNvSpPr txBox="1"/>
          <p:nvPr/>
        </p:nvSpPr>
        <p:spPr>
          <a:xfrm>
            <a:off x="84554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8" name="0"/>
          <p:cNvSpPr txBox="1"/>
          <p:nvPr/>
        </p:nvSpPr>
        <p:spPr>
          <a:xfrm>
            <a:off x="84554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9" name="0"/>
          <p:cNvSpPr txBox="1"/>
          <p:nvPr/>
        </p:nvSpPr>
        <p:spPr>
          <a:xfrm>
            <a:off x="84554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70" name="1"/>
          <p:cNvSpPr txBox="1"/>
          <p:nvPr/>
        </p:nvSpPr>
        <p:spPr>
          <a:xfrm>
            <a:off x="84554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475" name="Group"/>
          <p:cNvGrpSpPr/>
          <p:nvPr/>
        </p:nvGrpSpPr>
        <p:grpSpPr>
          <a:xfrm>
            <a:off x="7629910" y="2715917"/>
            <a:ext cx="673137" cy="2716895"/>
            <a:chOff x="-38101" y="-38101"/>
            <a:chExt cx="673135" cy="2716893"/>
          </a:xfrm>
        </p:grpSpPr>
        <p:pic>
          <p:nvPicPr>
            <p:cNvPr id="471" name="Line" descr="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2" y="-38102"/>
              <a:ext cx="266737" cy="2716895"/>
            </a:xfrm>
            <a:prstGeom prst="rect">
              <a:avLst/>
            </a:prstGeom>
            <a:effectLst/>
          </p:spPr>
        </p:pic>
        <p:pic>
          <p:nvPicPr>
            <p:cNvPr id="473" name="Line" descr="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8298" y="-38102"/>
              <a:ext cx="266737" cy="2716895"/>
            </a:xfrm>
            <a:prstGeom prst="rect">
              <a:avLst/>
            </a:prstGeom>
            <a:effectLst/>
          </p:spPr>
        </p:pic>
      </p:grpSp>
      <p:grpSp>
        <p:nvGrpSpPr>
          <p:cNvPr id="478" name="Group"/>
          <p:cNvGrpSpPr/>
          <p:nvPr/>
        </p:nvGrpSpPr>
        <p:grpSpPr>
          <a:xfrm>
            <a:off x="9113145" y="1714484"/>
            <a:ext cx="3761173" cy="3807042"/>
            <a:chOff x="-402305" y="0"/>
            <a:chExt cx="3761171" cy="3807041"/>
          </a:xfrm>
        </p:grpSpPr>
        <p:graphicFrame>
          <p:nvGraphicFramePr>
            <p:cNvPr id="476" name="2D Column Chart"/>
            <p:cNvGraphicFramePr/>
            <p:nvPr/>
          </p:nvGraphicFramePr>
          <p:xfrm>
            <a:off x="-402306" y="522159"/>
            <a:ext cx="3761173" cy="3284883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3"/>
            </a:graphicData>
          </a:graphic>
        </p:graphicFrame>
        <p:sp>
          <p:nvSpPr>
            <p:cNvPr id="477" name="Posterior distribution"/>
            <p:cNvSpPr txBox="1"/>
            <p:nvPr/>
          </p:nvSpPr>
          <p:spPr>
            <a:xfrm>
              <a:off x="0" y="0"/>
              <a:ext cx="3311843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600"/>
                </a:lnSpc>
                <a:defRPr sz="2700"/>
              </a:lvl1pPr>
            </a:lstStyle>
            <a:p>
              <a:pPr/>
              <a:r>
                <a:t>Posterior distribution</a:t>
              </a:r>
            </a:p>
          </p:txBody>
        </p:sp>
      </p:grpSp>
      <p:grpSp>
        <p:nvGrpSpPr>
          <p:cNvPr id="482" name="Group"/>
          <p:cNvGrpSpPr/>
          <p:nvPr/>
        </p:nvGrpSpPr>
        <p:grpSpPr>
          <a:xfrm>
            <a:off x="1784871" y="5918383"/>
            <a:ext cx="9582915" cy="3189324"/>
            <a:chOff x="0" y="0"/>
            <a:chExt cx="9582914" cy="3189322"/>
          </a:xfrm>
        </p:grpSpPr>
        <p:sp>
          <p:nvSpPr>
            <p:cNvPr id="479" name="Rounded Rectangle"/>
            <p:cNvSpPr/>
            <p:nvPr/>
          </p:nvSpPr>
          <p:spPr>
            <a:xfrm>
              <a:off x="0" y="0"/>
              <a:ext cx="9582915" cy="3189323"/>
            </a:xfrm>
            <a:prstGeom prst="roundRect">
              <a:avLst>
                <a:gd name="adj" fmla="val 6625"/>
              </a:avLst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0" name="“It is an old maxim of mine that when you have excluded the impossible, whatever remains, however improbable, must be the truth.”"/>
            <p:cNvSpPr txBox="1"/>
            <p:nvPr/>
          </p:nvSpPr>
          <p:spPr>
            <a:xfrm>
              <a:off x="197638" y="85927"/>
              <a:ext cx="7303980" cy="2966669"/>
            </a:xfrm>
            <a:prstGeom prst="rect">
              <a:avLst/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7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“It is an old maxim of mine that when you have excluded the impossible, whatever remains, however improbable, must be the truth.”</a:t>
              </a:r>
            </a:p>
          </p:txBody>
        </p:sp>
        <p:pic>
          <p:nvPicPr>
            <p:cNvPr id="481" name="new_sherlock_holmes_by_allegator-d4ll8lp.tiff" descr="new_sherlock_holmes_by_allegator-d4ll8lp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723468" y="391845"/>
              <a:ext cx="1685521" cy="2591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9" name="Group"/>
          <p:cNvGrpSpPr/>
          <p:nvPr/>
        </p:nvGrpSpPr>
        <p:grpSpPr>
          <a:xfrm>
            <a:off x="565990" y="4328364"/>
            <a:ext cx="8237445" cy="615951"/>
            <a:chOff x="0" y="0"/>
            <a:chExt cx="8237444" cy="615949"/>
          </a:xfrm>
        </p:grpSpPr>
        <p:grpSp>
          <p:nvGrpSpPr>
            <p:cNvPr id="487" name="Group"/>
            <p:cNvGrpSpPr/>
            <p:nvPr/>
          </p:nvGrpSpPr>
          <p:grpSpPr>
            <a:xfrm>
              <a:off x="5806622" y="19049"/>
              <a:ext cx="2430823" cy="596901"/>
              <a:chOff x="0" y="0"/>
              <a:chExt cx="2430822" cy="596900"/>
            </a:xfrm>
          </p:grpSpPr>
          <p:sp>
            <p:nvSpPr>
              <p:cNvPr id="483" name="=&gt; T"/>
              <p:cNvSpPr txBox="1"/>
              <p:nvPr/>
            </p:nvSpPr>
            <p:spPr>
              <a:xfrm>
                <a:off x="0" y="0"/>
                <a:ext cx="1125389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=&gt; T</a:t>
                </a:r>
              </a:p>
            </p:txBody>
          </p:sp>
          <p:sp>
            <p:nvSpPr>
              <p:cNvPr id="484" name="F"/>
              <p:cNvSpPr txBox="1"/>
              <p:nvPr/>
            </p:nvSpPr>
            <p:spPr>
              <a:xfrm>
                <a:off x="12192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F</a:t>
                </a:r>
              </a:p>
            </p:txBody>
          </p:sp>
          <p:sp>
            <p:nvSpPr>
              <p:cNvPr id="485" name="F"/>
              <p:cNvSpPr txBox="1"/>
              <p:nvPr/>
            </p:nvSpPr>
            <p:spPr>
              <a:xfrm>
                <a:off x="16510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F</a:t>
                </a:r>
              </a:p>
            </p:txBody>
          </p:sp>
          <p:sp>
            <p:nvSpPr>
              <p:cNvPr id="486" name="T"/>
              <p:cNvSpPr txBox="1"/>
              <p:nvPr/>
            </p:nvSpPr>
            <p:spPr>
              <a:xfrm>
                <a:off x="20828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T</a:t>
                </a:r>
              </a:p>
            </p:txBody>
          </p:sp>
        </p:grpSp>
        <p:sp>
          <p:nvSpPr>
            <p:cNvPr id="488" name="condition(a + b == 1)"/>
            <p:cNvSpPr txBox="1"/>
            <p:nvPr/>
          </p:nvSpPr>
          <p:spPr>
            <a:xfrm>
              <a:off x="0" y="0"/>
              <a:ext cx="539582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lnSpc>
                  <a:spcPct val="100000"/>
                </a:lnSpc>
                <a:spcBef>
                  <a:spcPts val="0"/>
                </a:spcBef>
                <a:defRPr sz="33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00000"/>
                  </a:solidFill>
                </a:rPr>
                <a:t>condition</a:t>
              </a:r>
              <a:r>
                <a:rPr>
                  <a:solidFill>
                    <a:srgbClr val="000000"/>
                  </a:solidFill>
                </a:rPr>
                <a:t>(</a:t>
              </a:r>
              <a:r>
                <a:rPr>
                  <a:solidFill>
                    <a:schemeClr val="accent1"/>
                  </a:solidFill>
                </a:rPr>
                <a:t>a </a:t>
              </a:r>
              <a:r>
                <a:rPr>
                  <a:solidFill>
                    <a:srgbClr val="000000"/>
                  </a:solidFill>
                </a:rPr>
                <a:t>+ </a:t>
              </a:r>
              <a:r>
                <a:rPr>
                  <a:solidFill>
                    <a:schemeClr val="accent1"/>
                  </a:solidFill>
                </a:rPr>
                <a:t>b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==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1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2" grpId="4"/>
      <p:bldP build="whole" bldLvl="1" animBg="1" rev="0" advAuto="0" spid="489" grpId="1"/>
      <p:bldP build="whole" bldLvl="1" animBg="1" rev="0" advAuto="0" spid="475" grpId="2"/>
      <p:bldP build="whole" bldLvl="1" animBg="1" rev="0" advAuto="0" spid="478" grpId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onditioning on variables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variables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lvl="1" marL="891469" indent="-469194" defTabSz="554990">
              <a:spcBef>
                <a:spcPts val="900"/>
              </a:spcBef>
              <a:defRPr sz="3420"/>
            </a:pPr>
            <a:r>
              <a:t>rejection sampling </a:t>
            </a:r>
          </a:p>
          <a:p>
            <a:pPr lvl="1" marL="891469" indent="-469194" defTabSz="554990">
              <a:spcBef>
                <a:spcPts val="900"/>
              </a:spcBef>
              <a:defRPr sz="3420"/>
            </a:pPr>
            <a:r>
              <a:t>WebPPL’s inference procedures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arbitrary expressions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other inference procedures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forward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rejection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enumerate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MH</a:t>
            </a:r>
            <a:r>
              <a:t>, …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you don’t have to worry about inference.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very nice!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WebPPL allows us to parsimoniously describe rich generative model structures and explore the inference patterns that emerge from the interaction of model and data</a:t>
            </a:r>
          </a:p>
        </p:txBody>
      </p:sp>
      <p:sp>
        <p:nvSpPr>
          <p:cNvPr id="492" name="Doing inferenc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Doing inference</a:t>
            </a: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 b="0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168" y="2119990"/>
            <a:ext cx="11572523" cy="7493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500" name="Group"/>
          <p:cNvGrpSpPr/>
          <p:nvPr/>
        </p:nvGrpSpPr>
        <p:grpSpPr>
          <a:xfrm>
            <a:off x="1066800" y="2501900"/>
            <a:ext cx="11206572" cy="2535585"/>
            <a:chOff x="0" y="0"/>
            <a:chExt cx="11206571" cy="2535584"/>
          </a:xfrm>
        </p:grpSpPr>
        <p:sp>
          <p:nvSpPr>
            <p:cNvPr id="496" name="Rounded Rectangle"/>
            <p:cNvSpPr/>
            <p:nvPr/>
          </p:nvSpPr>
          <p:spPr>
            <a:xfrm>
              <a:off x="673100" y="0"/>
              <a:ext cx="1509118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97" name="Rounded Rectangle"/>
            <p:cNvSpPr/>
            <p:nvPr/>
          </p:nvSpPr>
          <p:spPr>
            <a:xfrm>
              <a:off x="673100" y="736600"/>
              <a:ext cx="855415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98" name="Rounded Rectangle"/>
            <p:cNvSpPr/>
            <p:nvPr/>
          </p:nvSpPr>
          <p:spPr>
            <a:xfrm>
              <a:off x="0" y="1485900"/>
              <a:ext cx="10820400" cy="1049685"/>
            </a:xfrm>
            <a:prstGeom prst="roundRect">
              <a:avLst>
                <a:gd name="adj" fmla="val 31006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99" name="compositionality"/>
            <p:cNvSpPr/>
            <p:nvPr/>
          </p:nvSpPr>
          <p:spPr>
            <a:xfrm>
              <a:off x="7896758" y="850900"/>
              <a:ext cx="3309814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1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pPr/>
              <a:r>
                <a:t>compositionality</a:t>
              </a:r>
            </a:p>
          </p:txBody>
        </p:sp>
      </p:grpSp>
      <p:grpSp>
        <p:nvGrpSpPr>
          <p:cNvPr id="509" name="Group"/>
          <p:cNvGrpSpPr/>
          <p:nvPr/>
        </p:nvGrpSpPr>
        <p:grpSpPr>
          <a:xfrm>
            <a:off x="977899" y="7181850"/>
            <a:ext cx="10842651" cy="2273301"/>
            <a:chOff x="0" y="0"/>
            <a:chExt cx="10842649" cy="2273300"/>
          </a:xfrm>
        </p:grpSpPr>
        <p:grpSp>
          <p:nvGrpSpPr>
            <p:cNvPr id="505" name="Group"/>
            <p:cNvGrpSpPr/>
            <p:nvPr/>
          </p:nvGrpSpPr>
          <p:grpSpPr>
            <a:xfrm>
              <a:off x="0" y="0"/>
              <a:ext cx="10842650" cy="2273301"/>
              <a:chOff x="0" y="0"/>
              <a:chExt cx="10842649" cy="2273300"/>
            </a:xfrm>
          </p:grpSpPr>
          <p:sp>
            <p:nvSpPr>
              <p:cNvPr id="501" name="…"/>
              <p:cNvSpPr/>
              <p:nvPr/>
            </p:nvSpPr>
            <p:spPr>
              <a:xfrm>
                <a:off x="5543550" y="-1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pPr/>
                <a:r>
                  <a:t>…</a:t>
                </a:r>
              </a:p>
            </p:txBody>
          </p:sp>
          <p:sp>
            <p:nvSpPr>
              <p:cNvPr id="502" name="…"/>
              <p:cNvSpPr/>
              <p:nvPr/>
            </p:nvSpPr>
            <p:spPr>
              <a:xfrm>
                <a:off x="3816350" y="787400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pPr/>
                <a:r>
                  <a:t>…</a:t>
                </a:r>
              </a:p>
            </p:txBody>
          </p:sp>
          <p:sp>
            <p:nvSpPr>
              <p:cNvPr id="503" name="Rounded Rectangle"/>
              <p:cNvSpPr/>
              <p:nvPr/>
            </p:nvSpPr>
            <p:spPr>
              <a:xfrm>
                <a:off x="0" y="576312"/>
                <a:ext cx="10820400" cy="1486595"/>
              </a:xfrm>
              <a:prstGeom prst="roundRect">
                <a:avLst>
                  <a:gd name="adj" fmla="val 21893"/>
                </a:avLst>
              </a:prstGeom>
              <a:noFill/>
              <a:ln w="508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chemeClr val="accent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504" name="productivity"/>
              <p:cNvSpPr/>
              <p:nvPr/>
            </p:nvSpPr>
            <p:spPr>
              <a:xfrm>
                <a:off x="8147050" y="1365250"/>
                <a:ext cx="2695600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31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  <a:sym typeface="Avenir Heavy"/>
                  </a:defRPr>
                </a:lvl1pPr>
              </a:lstStyle>
              <a:p>
                <a:pPr/>
                <a:r>
                  <a:t>productivity</a:t>
                </a:r>
              </a:p>
            </p:txBody>
          </p:sp>
        </p:grpSp>
        <p:pic>
          <p:nvPicPr>
            <p:cNvPr id="506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75474" y="677912"/>
              <a:ext cx="1172884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tug_of_war_1v2.png" descr="tug_of_war_1v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238728" y="677912"/>
              <a:ext cx="1353671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8" name="tug_of_war_1v4.png" descr="tug_of_war_1v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>
              <a:off x="6030168" y="1289318"/>
              <a:ext cx="1982695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0" name="“Concepts have a language-like compositionality and encode probabilistic knowledge. These features allow them to be extended productively to new situations and support flexible reasoning and learning by probabilistic inference.“"/>
          <p:cNvSpPr/>
          <p:nvPr/>
        </p:nvSpPr>
        <p:spPr>
          <a:xfrm>
            <a:off x="440175" y="441741"/>
            <a:ext cx="12124449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034" y="929177"/>
            <a:ext cx="4560501" cy="636367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513" name="Some more cool examples: Program induc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Some more cool examples: Program induction</a:t>
            </a:r>
          </a:p>
        </p:txBody>
      </p:sp>
      <p:sp>
        <p:nvSpPr>
          <p:cNvPr id="514" name="Ullman, Stuhlmüller, Goodman, &amp; Tenenbaum (2014) Learning physics from dynamical scenes. Cognitive Science Proceedings…"/>
          <p:cNvSpPr txBox="1"/>
          <p:nvPr/>
        </p:nvSpPr>
        <p:spPr>
          <a:xfrm>
            <a:off x="473509" y="7764733"/>
            <a:ext cx="12465712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4100"/>
              </a:lnSpc>
              <a:defRPr sz="2300"/>
            </a:pPr>
            <a:r>
              <a:t>Ullman, Stuhlmüller, Goodman, &amp; Tenenbaum (2014) Learning physics from dynamical scenes. Cognitive Science Proceedings</a:t>
            </a:r>
          </a:p>
          <a:p>
            <a:pPr/>
            <a:r>
              <a:t>Ullman, Stuhlmüller, Goodman, &amp; Tenenbaum (in press) Learning physical parameters from dynamic scenes. Cognitive Psychology  </a:t>
            </a:r>
          </a:p>
        </p:txBody>
      </p:sp>
      <p:sp>
        <p:nvSpPr>
          <p:cNvPr id="515" name="Learning at theory of physics"/>
          <p:cNvSpPr txBox="1"/>
          <p:nvPr/>
        </p:nvSpPr>
        <p:spPr>
          <a:xfrm>
            <a:off x="6828055" y="1820670"/>
            <a:ext cx="532191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200"/>
              </a:lnSpc>
              <a:defRPr sz="3200"/>
            </a:lvl1pPr>
          </a:lstStyle>
          <a:p>
            <a:pPr/>
            <a:r>
              <a:t>Learning at theory of physics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8055" y="2867371"/>
            <a:ext cx="5321911" cy="3822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853851"/>
            <a:ext cx="7479298" cy="4481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068" y="5478217"/>
            <a:ext cx="11810664" cy="287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ome more cool examples: Pragmatic inferenc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Some more cool examples: Pragmatic inference</a:t>
            </a:r>
          </a:p>
        </p:txBody>
      </p:sp>
      <p:sp>
        <p:nvSpPr>
          <p:cNvPr id="521" name="Goodman &amp; Stuhlmüller (2013) Knowledge and implicature: Modeling language understanding as social cognition. Topics in Cognitive Science"/>
          <p:cNvSpPr txBox="1"/>
          <p:nvPr/>
        </p:nvSpPr>
        <p:spPr>
          <a:xfrm>
            <a:off x="971956" y="8616305"/>
            <a:ext cx="1106088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Goodman &amp; Stuhlmüller (2013) Knowledge and implicature: Modeling language understanding as social cognition. Topics in Cognitive Science  </a:t>
            </a:r>
          </a:p>
        </p:txBody>
      </p:sp>
      <p:sp>
        <p:nvSpPr>
          <p:cNvPr id="522" name="Scalar implicature…"/>
          <p:cNvSpPr txBox="1"/>
          <p:nvPr/>
        </p:nvSpPr>
        <p:spPr>
          <a:xfrm>
            <a:off x="8586190" y="1519958"/>
            <a:ext cx="398673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5100"/>
              </a:lnSpc>
              <a:defRPr sz="3100"/>
            </a:pPr>
            <a:r>
              <a:t>Scalar implicature</a:t>
            </a:r>
          </a:p>
          <a:p>
            <a:pPr algn="ctr">
              <a:lnSpc>
                <a:spcPts val="5100"/>
              </a:lnSpc>
              <a:defRPr sz="3100"/>
            </a:pPr>
            <a:r>
              <a:t>(“some” but not “all”)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dman, Mansinghka, Roy, Bonawitz, &amp; Tenenbaum (2008) Church: A language for generative models. Uncertainty in Artificial Intelligence…"/>
          <p:cNvSpPr/>
          <p:nvPr>
            <p:ph type="body" idx="1"/>
          </p:nvPr>
        </p:nvSpPr>
        <p:spPr>
          <a:xfrm>
            <a:off x="952500" y="1007864"/>
            <a:ext cx="11099800" cy="8245873"/>
          </a:xfrm>
          <a:prstGeom prst="rect">
            <a:avLst/>
          </a:prstGeom>
        </p:spPr>
        <p:txBody>
          <a:bodyPr/>
          <a:lstStyle/>
          <a:p>
            <a:pPr marL="224027" indent="-224027" defTabSz="327152">
              <a:spcBef>
                <a:spcPts val="500"/>
              </a:spcBef>
              <a:defRPr sz="2016"/>
            </a:pPr>
            <a:r>
              <a:t>Goodman, Mansinghka, Roy, Bonawitz, &amp; Tenenbaum (2008) Church: A language for generative models. Uncertainty in Artificial Intelligence</a:t>
            </a:r>
          </a:p>
          <a:p>
            <a:pPr lvl="1" marL="525497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2" invalidUrl="" action="" tgtFrame="" tooltip="" history="1" highlightClick="0" endSnd="0"/>
              </a:rPr>
              <a:t>https://stanford.edu/~ngoodman/papers/churchUAI08_rev2.pdf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Goodman, Tenenbaum, &amp; Gerstenberg (2015) Concepts in a probabilistic language of thought. The Conceptual Mind: New Directions in the Study of Concepts</a:t>
            </a:r>
          </a:p>
          <a:p>
            <a:pPr lvl="1" marL="525497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3" invalidUrl="" action="" tgtFrame="" tooltip="" history="1" highlightClick="0" endSnd="0"/>
              </a:rPr>
              <a:t>web.mit.edu/tger/www/papers/Concepts in a probabilistic language of thought (Goodman, Tenenbaum, Gerstenberg, 2014).pdf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Freer, Roy, &amp; Tenenbaum (2012) Towards common-sense reasoning via conditional simulation: legacies of Turing in Artificial Intelligence. arXiv preprint arXiv:1212.4799</a:t>
            </a:r>
          </a:p>
          <a:p>
            <a:pPr lvl="1" marL="525497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4" invalidUrl="" action="" tgtFrame="" tooltip="" history="1" highlightClick="0" endSnd="0"/>
              </a:rPr>
              <a:t>https://arxiv.org/pdf/1212.4799.pdf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Lake, Ullman, Tenenbaum, &amp; Gershman (2016) Building machines that learn and think like people. arXiv preprint arXiv:1604.00289  </a:t>
            </a:r>
          </a:p>
          <a:p>
            <a:pPr lvl="1" marL="525497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5" invalidUrl="" action="" tgtFrame="" tooltip="" history="1" highlightClick="0" endSnd="0"/>
              </a:rPr>
              <a:t>https://arxiv.org/pdf/1604.00289.pdf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Gerstenberg &amp; Tenenbaum (2017) Intuitive Theories. Oxford Handbook of Causal Reasoning</a:t>
            </a:r>
          </a:p>
          <a:p>
            <a:pPr lvl="1" marL="525497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6" invalidUrl="" action="" tgtFrame="" tooltip="" history="1" highlightClick="0" endSnd="0"/>
              </a:rPr>
              <a:t>web.mit.edu/tger/www/papers/Intuitive Theories, Gerstenberg, Tenenbaum, 2017.pdf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Chater &amp; Oaksford (2013) Programs as causal models: Speculations on mental programs and mental representation. Cognitive Science  </a:t>
            </a:r>
          </a:p>
          <a:p>
            <a:pPr lvl="1" marL="525497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7" invalidUrl="" action="" tgtFrame="" tooltip="" history="1" highlightClick="0" endSnd="0"/>
              </a:rPr>
              <a:t>http://onlinelibrary.wiley.com/doi/10.1111/cogs.12062/abstract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Ghahramani (2015) Probabilistic machine learning and artificial intelligence. Nature  </a:t>
            </a:r>
          </a:p>
          <a:p>
            <a:pPr lvl="1" marL="525497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8" invalidUrl="" action="" tgtFrame="" tooltip="" history="1" highlightClick="0" endSnd="0"/>
              </a:rPr>
              <a:t>http://www.nature.com/nature/journal/v521/n7553/full/nature14541.html</a:t>
            </a:r>
          </a:p>
        </p:txBody>
      </p:sp>
      <p:sp>
        <p:nvSpPr>
          <p:cNvPr id="525" name="Resources: theory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Resources: theory</a:t>
            </a:r>
          </a:p>
        </p:txBody>
      </p:sp>
      <p:sp>
        <p:nvSpPr>
          <p:cNvPr id="526" name="Text"/>
          <p:cNvSpPr txBox="1"/>
          <p:nvPr/>
        </p:nvSpPr>
        <p:spPr>
          <a:xfrm>
            <a:off x="-1566903" y="9334548"/>
            <a:ext cx="67299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https://probmods.org/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2" invalidUrl="" action="" tgtFrame="" tooltip="" history="1" highlightClick="0" endSnd="0"/>
              </a:rPr>
              <a:t>https://probmods.org/</a:t>
            </a:r>
          </a:p>
          <a:p>
            <a:pPr lvl="1" marL="675640" indent="-355599" defTabSz="420624">
              <a:spcBef>
                <a:spcPts val="700"/>
              </a:spcBef>
              <a:defRPr sz="2592"/>
            </a:pPr>
            <a:r>
              <a:t>many more cool chapters to play around with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3" invalidUrl="" action="" tgtFrame="" tooltip="" history="1" highlightClick="0" endSnd="0"/>
              </a:rPr>
              <a:t>http://webppl.org/</a:t>
            </a:r>
          </a:p>
          <a:p>
            <a:pPr lvl="1" marL="675640" indent="-355599" defTabSz="420624">
              <a:spcBef>
                <a:spcPts val="700"/>
              </a:spcBef>
              <a:defRPr sz="2592"/>
            </a:pPr>
            <a:r>
              <a:t>Editor to play around with code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4" invalidUrl="" action="" tgtFrame="" tooltip="" history="1" highlightClick="0" endSnd="0"/>
              </a:rPr>
              <a:t>http://dippl.org/</a:t>
            </a:r>
            <a:r>
              <a:t> </a:t>
            </a:r>
          </a:p>
          <a:p>
            <a:pPr lvl="1" marL="675640" indent="-355599" defTabSz="420624">
              <a:spcBef>
                <a:spcPts val="700"/>
              </a:spcBef>
              <a:defRPr sz="2592"/>
            </a:pPr>
            <a:r>
              <a:t>Details about WebPPL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5" invalidUrl="" action="" tgtFrame="" tooltip="" history="1" highlightClick="0" endSnd="0"/>
              </a:rPr>
              <a:t>https://github.com/probmods/webppl</a:t>
            </a:r>
            <a:r>
              <a:t> </a:t>
            </a:r>
          </a:p>
          <a:p>
            <a:pPr lvl="1" marL="675640" indent="-355599" defTabSz="420624">
              <a:spcBef>
                <a:spcPts val="700"/>
              </a:spcBef>
              <a:defRPr sz="2592"/>
            </a:pPr>
            <a:r>
              <a:t>github repository with latest developments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6" invalidUrl="" action="" tgtFrame="" tooltip="" history="1" highlightClick="0" endSnd="0"/>
              </a:rPr>
              <a:t>http://webppl.readthedocs.io/en/master/</a:t>
            </a:r>
          </a:p>
          <a:p>
            <a:pPr lvl="1" marL="675640" indent="-355599" defTabSz="420624">
              <a:spcBef>
                <a:spcPts val="700"/>
              </a:spcBef>
              <a:defRPr sz="2592"/>
            </a:pPr>
            <a:r>
              <a:t>function reference for the webppl language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7" invalidUrl="" action="" tgtFrame="" tooltip="" history="1" highlightClick="0" endSnd="0"/>
              </a:rPr>
              <a:t>http://agentmodels.org/</a:t>
            </a:r>
          </a:p>
          <a:p>
            <a:pPr lvl="1" marL="675640" indent="-355599" defTabSz="420624">
              <a:spcBef>
                <a:spcPts val="700"/>
              </a:spcBef>
              <a:defRPr sz="2592"/>
            </a:pPr>
            <a:r>
              <a:t>Great web book that focuses on how to model agents and inferences about agents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8" invalidUrl="" action="" tgtFrame="" tooltip="" history="1" highlightClick="0" endSnd="0"/>
              </a:rPr>
              <a:t>http://probabilistic-programming.org/wiki/Home</a:t>
            </a:r>
          </a:p>
          <a:p>
            <a:pPr lvl="1" marL="675640" indent="-355599" defTabSz="420624">
              <a:spcBef>
                <a:spcPts val="700"/>
              </a:spcBef>
              <a:defRPr sz="2592"/>
            </a:pPr>
            <a:r>
              <a:t>homepage comparing different probabilistic programming languages</a:t>
            </a:r>
          </a:p>
        </p:txBody>
      </p:sp>
      <p:sp>
        <p:nvSpPr>
          <p:cNvPr id="529" name="Resources: practic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pPr/>
            <a:r>
              <a:t>Resources: practice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hanks!"/>
          <p:cNvSpPr txBox="1"/>
          <p:nvPr/>
        </p:nvSpPr>
        <p:spPr>
          <a:xfrm>
            <a:off x="3777815" y="1168400"/>
            <a:ext cx="544916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400"/>
              </a:lnSpc>
              <a:defRPr sz="10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Thanks!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4216" y="6955993"/>
            <a:ext cx="5273415" cy="2495102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http://bit.do/webppl_survey"/>
          <p:cNvSpPr txBox="1"/>
          <p:nvPr/>
        </p:nvSpPr>
        <p:spPr>
          <a:xfrm>
            <a:off x="858329" y="4216400"/>
            <a:ext cx="1128814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9800"/>
              </a:lnSpc>
              <a:defRPr sz="7000"/>
            </a:lvl1pPr>
          </a:lstStyle>
          <a:p>
            <a:pPr/>
            <a:r>
              <a:t>http://bit.do/webppl_survey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17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Tom</a:t>
              </a:r>
            </a:p>
          </p:txBody>
        </p:sp>
        <p:sp>
          <p:nvSpPr>
            <p:cNvPr id="119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Steve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22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Tom</a:t>
              </a:r>
            </a:p>
          </p:txBody>
        </p:sp>
        <p:sp>
          <p:nvSpPr>
            <p:cNvPr id="124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Steve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255752" y="7975600"/>
            <a:ext cx="12365712" cy="1504951"/>
            <a:chOff x="0" y="0"/>
            <a:chExt cx="12365710" cy="1504950"/>
          </a:xfrm>
        </p:grpSpPr>
        <p:sp>
          <p:nvSpPr>
            <p:cNvPr id="126" name="very weak"/>
            <p:cNvSpPr/>
            <p:nvPr/>
          </p:nvSpPr>
          <p:spPr>
            <a:xfrm>
              <a:off x="-1" y="781050"/>
              <a:ext cx="213009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very weak</a:t>
              </a:r>
            </a:p>
          </p:txBody>
        </p:sp>
        <p:sp>
          <p:nvSpPr>
            <p:cNvPr id="127" name="very strong"/>
            <p:cNvSpPr/>
            <p:nvPr/>
          </p:nvSpPr>
          <p:spPr>
            <a:xfrm>
              <a:off x="9982784" y="781050"/>
              <a:ext cx="238292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very strong</a:t>
              </a:r>
            </a:p>
          </p:txBody>
        </p:sp>
        <p:sp>
          <p:nvSpPr>
            <p:cNvPr id="128" name="Rectangle"/>
            <p:cNvSpPr/>
            <p:nvPr/>
          </p:nvSpPr>
          <p:spPr>
            <a:xfrm>
              <a:off x="150647" y="0"/>
              <a:ext cx="12094965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pic>
        <p:nvPicPr>
          <p:cNvPr id="130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415" y="2642499"/>
            <a:ext cx="1393210" cy="99874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clickEffect" presetSubtype="0" presetID="-1" grpId="3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10900 0.000000" origin="layout" pathEditMode="relative">
                                      <p:cBhvr>
                                        <p:cTn id="14" dur="5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1"/>
      <p:bldP build="whole" bldLvl="1" animBg="1" rev="0" advAuto="0" spid="131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"/>
          <p:cNvGrpSpPr/>
          <p:nvPr/>
        </p:nvGrpSpPr>
        <p:grpSpPr>
          <a:xfrm>
            <a:off x="2256639" y="2683643"/>
            <a:ext cx="8491522" cy="4386314"/>
            <a:chOff x="0" y="0"/>
            <a:chExt cx="8491520" cy="4386312"/>
          </a:xfrm>
        </p:grpSpPr>
        <p:pic>
          <p:nvPicPr>
            <p:cNvPr id="133" name="tug_of_war_1v2.png" descr="tug_of_war_1v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91521" cy="3983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Bill"/>
            <p:cNvSpPr/>
            <p:nvPr/>
          </p:nvSpPr>
          <p:spPr>
            <a:xfrm>
              <a:off x="1060600" y="3662412"/>
              <a:ext cx="73152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Bill</a:t>
              </a:r>
            </a:p>
          </p:txBody>
        </p:sp>
        <p:sp>
          <p:nvSpPr>
            <p:cNvPr id="135" name="Mark"/>
            <p:cNvSpPr/>
            <p:nvPr/>
          </p:nvSpPr>
          <p:spPr>
            <a:xfrm>
              <a:off x="4810732" y="3662412"/>
              <a:ext cx="113065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Mark</a:t>
              </a:r>
            </a:p>
          </p:txBody>
        </p:sp>
        <p:sp>
          <p:nvSpPr>
            <p:cNvPr id="136" name="Nick"/>
            <p:cNvSpPr/>
            <p:nvPr/>
          </p:nvSpPr>
          <p:spPr>
            <a:xfrm>
              <a:off x="7418525" y="3662412"/>
              <a:ext cx="102047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pPr/>
              <a:r>
                <a:t>Nick</a:t>
              </a:r>
            </a:p>
          </p:txBody>
        </p:sp>
      </p:grpSp>
      <p:pic>
        <p:nvPicPr>
          <p:cNvPr id="138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415" y="3907526"/>
            <a:ext cx="1393210" cy="99874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very weak</a:t>
            </a:r>
          </a:p>
        </p:txBody>
      </p:sp>
      <p:sp>
        <p:nvSpPr>
          <p:cNvPr id="140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very strong</a:t>
            </a:r>
          </a:p>
        </p:txBody>
      </p:sp>
      <p:sp>
        <p:nvSpPr>
          <p:cNvPr id="141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2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10900 0.000000" origin="layout" pathEditMode="relative">
                                      <p:cBhvr>
                                        <p:cTn id="6" dur="5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865907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om"/>
          <p:cNvSpPr/>
          <p:nvPr/>
        </p:nvSpPr>
        <p:spPr>
          <a:xfrm>
            <a:off x="4882792" y="2133475"/>
            <a:ext cx="776489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pPr/>
            <a:r>
              <a:t>Tom</a:t>
            </a:r>
          </a:p>
        </p:txBody>
      </p:sp>
      <p:sp>
        <p:nvSpPr>
          <p:cNvPr id="146" name="Steve"/>
          <p:cNvSpPr/>
          <p:nvPr/>
        </p:nvSpPr>
        <p:spPr>
          <a:xfrm>
            <a:off x="6958426" y="2133475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pPr/>
            <a:r>
              <a:t>Steve</a:t>
            </a:r>
          </a:p>
        </p:txBody>
      </p:sp>
      <p:pic>
        <p:nvPicPr>
          <p:cNvPr id="147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448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5239797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3431833"/>
            <a:ext cx="1096463" cy="78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9602"/>
            <a:ext cx="3618272" cy="195893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teve"/>
          <p:cNvSpPr/>
          <p:nvPr/>
        </p:nvSpPr>
        <p:spPr>
          <a:xfrm>
            <a:off x="6958426" y="4582241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pPr/>
            <a:r>
              <a:t>Steve</a:t>
            </a:r>
          </a:p>
        </p:txBody>
      </p:sp>
      <p:sp>
        <p:nvSpPr>
          <p:cNvPr id="152" name="Steve"/>
          <p:cNvSpPr/>
          <p:nvPr/>
        </p:nvSpPr>
        <p:spPr>
          <a:xfrm>
            <a:off x="6958426" y="6951047"/>
            <a:ext cx="983025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pPr/>
            <a:r>
              <a:t>Steve</a:t>
            </a:r>
          </a:p>
        </p:txBody>
      </p:sp>
      <p:pic>
        <p:nvPicPr>
          <p:cNvPr id="153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5826256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ill"/>
          <p:cNvSpPr/>
          <p:nvPr/>
        </p:nvSpPr>
        <p:spPr>
          <a:xfrm>
            <a:off x="4983181" y="4582241"/>
            <a:ext cx="57571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pPr/>
            <a:r>
              <a:t>Bill</a:t>
            </a:r>
          </a:p>
        </p:txBody>
      </p:sp>
      <p:sp>
        <p:nvSpPr>
          <p:cNvPr id="155" name="Ryan"/>
          <p:cNvSpPr/>
          <p:nvPr/>
        </p:nvSpPr>
        <p:spPr>
          <a:xfrm>
            <a:off x="4834936" y="6951047"/>
            <a:ext cx="872201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pPr/>
            <a:r>
              <a:t>Ryan</a:t>
            </a:r>
          </a:p>
        </p:txBody>
      </p:sp>
      <p:sp>
        <p:nvSpPr>
          <p:cNvPr id="156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very weak</a:t>
            </a:r>
          </a:p>
        </p:txBody>
      </p:sp>
      <p:sp>
        <p:nvSpPr>
          <p:cNvPr id="157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very strong</a:t>
            </a:r>
          </a:p>
        </p:txBody>
      </p:sp>
      <p:sp>
        <p:nvSpPr>
          <p:cNvPr id="158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9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10900 0.000000" origin="layout" pathEditMode="relative">
                                      <p:cBhvr>
                                        <p:cTn id="6" dur="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3315499" y="279448"/>
            <a:ext cx="6373802" cy="7241313"/>
            <a:chOff x="0" y="0"/>
            <a:chExt cx="6373801" cy="7241311"/>
          </a:xfrm>
        </p:grpSpPr>
        <p:pic>
          <p:nvPicPr>
            <p:cNvPr id="161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86459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Tom"/>
            <p:cNvSpPr/>
            <p:nvPr/>
          </p:nvSpPr>
          <p:spPr>
            <a:xfrm>
              <a:off x="1567293" y="1854027"/>
              <a:ext cx="776489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pPr/>
              <a:r>
                <a:t>Tom</a:t>
              </a:r>
            </a:p>
          </p:txBody>
        </p:sp>
        <p:sp>
          <p:nvSpPr>
            <p:cNvPr id="163" name="Steve"/>
            <p:cNvSpPr/>
            <p:nvPr/>
          </p:nvSpPr>
          <p:spPr>
            <a:xfrm>
              <a:off x="3642926" y="1854027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pPr/>
              <a:r>
                <a:t>Steve</a:t>
              </a:r>
            </a:p>
          </p:txBody>
        </p:sp>
        <p:pic>
          <p:nvPicPr>
            <p:cNvPr id="164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0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4960348"/>
              <a:ext cx="3618272" cy="1958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3152385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2520154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Steve"/>
            <p:cNvSpPr/>
            <p:nvPr/>
          </p:nvSpPr>
          <p:spPr>
            <a:xfrm>
              <a:off x="3642926" y="4302792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pPr/>
              <a:r>
                <a:t>Steve</a:t>
              </a:r>
            </a:p>
          </p:txBody>
        </p:sp>
        <p:sp>
          <p:nvSpPr>
            <p:cNvPr id="169" name="Steve"/>
            <p:cNvSpPr/>
            <p:nvPr/>
          </p:nvSpPr>
          <p:spPr>
            <a:xfrm>
              <a:off x="3642926" y="6671598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pPr/>
              <a:r>
                <a:t>Steve</a:t>
              </a:r>
            </a:p>
          </p:txBody>
        </p:sp>
        <p:pic>
          <p:nvPicPr>
            <p:cNvPr id="170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5546807"/>
              <a:ext cx="1096463" cy="786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Bill"/>
            <p:cNvSpPr/>
            <p:nvPr/>
          </p:nvSpPr>
          <p:spPr>
            <a:xfrm>
              <a:off x="1667682" y="4302792"/>
              <a:ext cx="57571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pPr/>
              <a:r>
                <a:t>Bill</a:t>
              </a:r>
            </a:p>
          </p:txBody>
        </p:sp>
        <p:sp>
          <p:nvSpPr>
            <p:cNvPr id="172" name="Ryan"/>
            <p:cNvSpPr/>
            <p:nvPr/>
          </p:nvSpPr>
          <p:spPr>
            <a:xfrm>
              <a:off x="1519437" y="6671598"/>
              <a:ext cx="87220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pPr/>
              <a:r>
                <a:t>Ryan</a:t>
              </a:r>
            </a:p>
          </p:txBody>
        </p:sp>
      </p:grpSp>
      <p:sp>
        <p:nvSpPr>
          <p:cNvPr id="174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very weak</a:t>
            </a:r>
          </a:p>
        </p:txBody>
      </p:sp>
      <p:sp>
        <p:nvSpPr>
          <p:cNvPr id="175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very strong</a:t>
            </a:r>
          </a:p>
        </p:txBody>
      </p:sp>
      <p:sp>
        <p:nvSpPr>
          <p:cNvPr id="176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7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910900 0.000000" origin="layout" pathEditMode="relative">
                                      <p:cBhvr>
                                        <p:cTn id="6" dur="5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